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6" r:id="rId3"/>
    <p:sldId id="262" r:id="rId4"/>
    <p:sldId id="259" r:id="rId5"/>
    <p:sldId id="261" r:id="rId6"/>
    <p:sldId id="260" r:id="rId7"/>
    <p:sldId id="263" r:id="rId8"/>
    <p:sldId id="258" r:id="rId9"/>
    <p:sldId id="264" r:id="rId10"/>
    <p:sldId id="257" r:id="rId11"/>
    <p:sldId id="265" r:id="rId12"/>
    <p:sldId id="266" r:id="rId13"/>
  </p:sldIdLst>
  <p:sldSz cx="9144000" cy="5143500" type="screen16x9"/>
  <p:notesSz cx="6858000" cy="9144000"/>
  <p:embeddedFontLst>
    <p:embeddedFont>
      <p:font typeface="Dosis" pitchFamily="2" charset="0"/>
      <p:regular r:id="rId15"/>
      <p:bold r:id="rId16"/>
    </p:embeddedFont>
    <p:embeddedFont>
      <p:font typeface="Nunito"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78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413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22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193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193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github.com/jalikarani" TargetMode="External"/><Relationship Id="rId4" Type="http://schemas.openxmlformats.org/officeDocument/2006/relationships/hyperlink" Target="https://www.linkedin.com/in/alqaran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likarani/Investigate-Hotel-Business-using-Data-Visualizati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hyperlink" Target="https://github.com/jalikarani/Investigate-Hotel-Business-using-Data-Visualiz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alikarani/Investigate-Hotel-Business-using-Data-Visualiza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likarani/Investigate-Hotel-Business-using-Data-Visualizatio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Investigate Business Hotel using Data Visualization</a:t>
            </a:r>
            <a:endParaRPr sz="3180" dirty="0">
              <a:latin typeface="Dosis"/>
              <a:ea typeface="Dosis"/>
              <a:cs typeface="Dosis"/>
              <a:sym typeface="Dosis"/>
            </a:endParaRPr>
          </a:p>
          <a:p>
            <a:pPr marL="0" lvl="0" indent="0" algn="ctr" rtl="0">
              <a:spcBef>
                <a:spcPts val="0"/>
              </a:spcBef>
              <a:spcAft>
                <a:spcPts val="0"/>
              </a:spcAft>
              <a:buSzPts val="990"/>
              <a:buNone/>
            </a:pPr>
            <a:endParaRPr sz="3180" dirty="0">
              <a:latin typeface="Dosis"/>
              <a:ea typeface="Dosis"/>
              <a:cs typeface="Dosis"/>
              <a:sym typeface="Dosis"/>
            </a:endParaRPr>
          </a:p>
        </p:txBody>
      </p:sp>
      <p:sp>
        <p:nvSpPr>
          <p:cNvPr id="100" name="Google Shape;100;p25"/>
          <p:cNvSpPr txBox="1"/>
          <p:nvPr/>
        </p:nvSpPr>
        <p:spPr>
          <a:xfrm>
            <a:off x="5964822" y="723300"/>
            <a:ext cx="3071316" cy="1143200"/>
          </a:xfrm>
          <a:prstGeom prst="rect">
            <a:avLst/>
          </a:prstGeom>
          <a:noFill/>
          <a:ln>
            <a:noFill/>
          </a:ln>
        </p:spPr>
        <p:txBody>
          <a:bodyPr spcFirstLastPara="1" wrap="square" lIns="68575" tIns="34275" rIns="68575" bIns="34275" anchor="t" anchorCtr="0">
            <a:noAutofit/>
          </a:bodyPr>
          <a:lstStyle/>
          <a:p>
            <a:pPr algn="l"/>
            <a:r>
              <a:rPr lang="en-ID" sz="1200" b="1" i="0" u="none" strike="noStrike" baseline="0" dirty="0">
                <a:solidFill>
                  <a:srgbClr val="000000"/>
                </a:solidFill>
                <a:latin typeface="Dosis-Bold"/>
              </a:rPr>
              <a:t>Created by:</a:t>
            </a:r>
          </a:p>
          <a:p>
            <a:pPr algn="l"/>
            <a:r>
              <a:rPr lang="en-ID" b="1" i="0" u="none" strike="noStrike" baseline="0" dirty="0">
                <a:solidFill>
                  <a:srgbClr val="000000"/>
                </a:solidFill>
                <a:latin typeface="Dosis-Bold"/>
              </a:rPr>
              <a:t>Muhammad </a:t>
            </a:r>
            <a:r>
              <a:rPr lang="en-ID" b="1" i="0" u="none" strike="noStrike" baseline="0" dirty="0" err="1">
                <a:solidFill>
                  <a:srgbClr val="000000"/>
                </a:solidFill>
                <a:latin typeface="Dosis-Bold"/>
              </a:rPr>
              <a:t>Aqajahs</a:t>
            </a:r>
            <a:r>
              <a:rPr lang="en-ID" b="1" i="0" u="none" strike="noStrike" baseline="0" dirty="0">
                <a:solidFill>
                  <a:srgbClr val="000000"/>
                </a:solidFill>
                <a:latin typeface="Dosis-Bold"/>
              </a:rPr>
              <a:t> Al Qarani</a:t>
            </a:r>
          </a:p>
          <a:p>
            <a:pPr algn="l"/>
            <a:r>
              <a:rPr lang="fr-FR" sz="1200" b="1" i="0" u="none" strike="noStrike" baseline="0" dirty="0">
                <a:solidFill>
                  <a:srgbClr val="000000"/>
                </a:solidFill>
                <a:latin typeface="Dosis-Bold"/>
              </a:rPr>
              <a:t>Email : </a:t>
            </a:r>
            <a:r>
              <a:rPr lang="fr-FR" sz="1200" b="1" dirty="0">
                <a:solidFill>
                  <a:srgbClr val="0098A8"/>
                </a:solidFill>
                <a:latin typeface="Dosis-Bold"/>
              </a:rPr>
              <a:t>j</a:t>
            </a:r>
            <a:r>
              <a:rPr lang="fr-FR" sz="1200" b="1" i="0" u="none" strike="noStrike" baseline="0" dirty="0">
                <a:solidFill>
                  <a:srgbClr val="0098A8"/>
                </a:solidFill>
                <a:latin typeface="Dosis-Bold"/>
              </a:rPr>
              <a:t>alikarani@gmail</a:t>
            </a:r>
            <a:r>
              <a:rPr lang="fr-FR" sz="1200" b="1" dirty="0">
                <a:solidFill>
                  <a:srgbClr val="0098A8"/>
                </a:solidFill>
                <a:latin typeface="Dosis-Bold"/>
              </a:rPr>
              <a:t>.com</a:t>
            </a:r>
            <a:endParaRPr lang="fr-FR" sz="1200" b="1" i="0" u="none" strike="noStrike" baseline="0" dirty="0">
              <a:solidFill>
                <a:srgbClr val="0098A8"/>
              </a:solidFill>
              <a:latin typeface="Dosis-Bold"/>
            </a:endParaRPr>
          </a:p>
          <a:p>
            <a:pPr algn="l"/>
            <a:r>
              <a:rPr lang="en-ID" sz="1200" b="1" i="0" u="none" strike="noStrike" baseline="0" dirty="0">
                <a:solidFill>
                  <a:srgbClr val="000000"/>
                </a:solidFill>
                <a:latin typeface="Dosis-Bold"/>
              </a:rPr>
              <a:t>LinkedIn : </a:t>
            </a:r>
            <a:r>
              <a:rPr lang="en-ID" sz="1200" b="1" i="0" u="none" strike="noStrike" baseline="0" dirty="0">
                <a:solidFill>
                  <a:srgbClr val="0098A8"/>
                </a:solidFill>
                <a:latin typeface="Dosis-Bold"/>
                <a:hlinkClick r:id="rId4"/>
              </a:rPr>
              <a:t>linkedin.com/in/</a:t>
            </a:r>
            <a:r>
              <a:rPr lang="en-ID" sz="1200" b="1" dirty="0" err="1">
                <a:solidFill>
                  <a:srgbClr val="0098A8"/>
                </a:solidFill>
                <a:latin typeface="Dosis-Bold"/>
                <a:sym typeface="Dosis"/>
                <a:hlinkClick r:id="rId4"/>
              </a:rPr>
              <a:t>alqarani</a:t>
            </a:r>
            <a:endParaRPr lang="en-ID" sz="1200" b="1" dirty="0">
              <a:solidFill>
                <a:srgbClr val="0098A8"/>
              </a:solidFill>
              <a:latin typeface="Dosis-Bold"/>
            </a:endParaRPr>
          </a:p>
          <a:p>
            <a:pPr algn="l"/>
            <a:r>
              <a:rPr lang="en-ID" sz="1200" b="1" i="0" u="none" strike="noStrike" baseline="0" dirty="0" err="1">
                <a:solidFill>
                  <a:srgbClr val="000000"/>
                </a:solidFill>
                <a:latin typeface="Dosis-Bold"/>
              </a:rPr>
              <a:t>Github</a:t>
            </a:r>
            <a:r>
              <a:rPr lang="en-ID" sz="1200" b="1" i="0" u="none" strike="noStrike" baseline="0" dirty="0">
                <a:solidFill>
                  <a:srgbClr val="000000"/>
                </a:solidFill>
                <a:latin typeface="Dosis-Bold"/>
              </a:rPr>
              <a:t> : </a:t>
            </a:r>
            <a:r>
              <a:rPr lang="en-ID" sz="1200" b="1" i="0" u="none" strike="noStrike" baseline="0" dirty="0">
                <a:solidFill>
                  <a:srgbClr val="0098A8"/>
                </a:solidFill>
                <a:latin typeface="Dosis-Bold"/>
                <a:hlinkClick r:id="rId5"/>
              </a:rPr>
              <a:t>github.com/</a:t>
            </a:r>
            <a:r>
              <a:rPr lang="en-ID" sz="1200" b="1" i="0" u="none" strike="noStrike" baseline="0" dirty="0" err="1">
                <a:solidFill>
                  <a:srgbClr val="0098A8"/>
                </a:solidFill>
                <a:latin typeface="Dosis-Bold"/>
                <a:hlinkClick r:id="rId5"/>
              </a:rPr>
              <a:t>jalikarani</a:t>
            </a:r>
            <a:endParaRPr lang="en-ID" sz="1200" b="1" i="0" u="none" strike="noStrike" baseline="0" dirty="0">
              <a:solidFill>
                <a:srgbClr val="0098A8"/>
              </a:solidFill>
              <a:latin typeface="Dosis-Bold"/>
            </a:endParaRPr>
          </a:p>
        </p:txBody>
      </p:sp>
      <p:pic>
        <p:nvPicPr>
          <p:cNvPr id="101" name="Google Shape;101;p25"/>
          <p:cNvPicPr preferRelativeResize="0"/>
          <p:nvPr/>
        </p:nvPicPr>
        <p:blipFill>
          <a:blip r:embed="rId6"/>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a:scene3d>
            <a:camera prst="orthographicFront">
              <a:rot lat="0" lon="20999989" rev="0"/>
            </a:camera>
            <a:lightRig rig="threePt" dir="t"/>
          </a:scene3d>
        </p:spPr>
      </p:pic>
      <p:sp>
        <p:nvSpPr>
          <p:cNvPr id="102" name="Google Shape;102;p25"/>
          <p:cNvSpPr txBox="1">
            <a:spLocks noGrp="1"/>
          </p:cNvSpPr>
          <p:nvPr>
            <p:ph type="subTitle" idx="1"/>
          </p:nvPr>
        </p:nvSpPr>
        <p:spPr>
          <a:xfrm>
            <a:off x="4665150" y="2202425"/>
            <a:ext cx="4167000" cy="1931425"/>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dirty="0">
                <a:solidFill>
                  <a:schemeClr val="dk1"/>
                </a:solidFill>
                <a:latin typeface="Nunito"/>
                <a:ea typeface="Nunito"/>
                <a:cs typeface="Nunito"/>
                <a:sym typeface="Nunito"/>
              </a:rPr>
              <a:t>I have a </a:t>
            </a:r>
            <a:r>
              <a:rPr lang="en-US" b="1" dirty="0">
                <a:solidFill>
                  <a:schemeClr val="dk1"/>
                </a:solidFill>
                <a:latin typeface="Nunito"/>
                <a:ea typeface="Nunito"/>
                <a:cs typeface="Nunito"/>
                <a:sym typeface="Nunito"/>
              </a:rPr>
              <a:t>statistical background </a:t>
            </a:r>
            <a:r>
              <a:rPr lang="en-US" dirty="0">
                <a:solidFill>
                  <a:schemeClr val="dk1"/>
                </a:solidFill>
                <a:latin typeface="Nunito"/>
                <a:ea typeface="Nunito"/>
                <a:cs typeface="Nunito"/>
                <a:sym typeface="Nunito"/>
              </a:rPr>
              <a:t>that is relevant to my major in industrial science. Have an understanding in the fields of </a:t>
            </a:r>
            <a:r>
              <a:rPr lang="en-US" b="1" dirty="0">
                <a:solidFill>
                  <a:schemeClr val="dk1"/>
                </a:solidFill>
                <a:latin typeface="Nunito"/>
                <a:ea typeface="Nunito"/>
                <a:cs typeface="Nunito"/>
                <a:sym typeface="Nunito"/>
              </a:rPr>
              <a:t>data analysis, visualization dashboards, data science, and machine learning </a:t>
            </a:r>
            <a:r>
              <a:rPr lang="en-US" dirty="0">
                <a:solidFill>
                  <a:schemeClr val="dk1"/>
                </a:solidFill>
                <a:latin typeface="Nunito"/>
                <a:ea typeface="Nunito"/>
                <a:cs typeface="Nunito"/>
                <a:sym typeface="Nunito"/>
              </a:rPr>
              <a:t>with experience in the data field of approximately 3 years accompanied by a certificate of proficiency. Able to process data structurally, starting from </a:t>
            </a:r>
            <a:r>
              <a:rPr lang="en-US" b="1" dirty="0">
                <a:solidFill>
                  <a:schemeClr val="dk1"/>
                </a:solidFill>
                <a:latin typeface="Nunito"/>
                <a:ea typeface="Nunito"/>
                <a:cs typeface="Nunito"/>
                <a:sym typeface="Nunito"/>
              </a:rPr>
              <a:t>data collection, data preparation, data cleansing, pre-processing, modeling, prediction. Some commonly used tools include SQL, Python, </a:t>
            </a:r>
            <a:r>
              <a:rPr lang="en-US" b="1" dirty="0" err="1">
                <a:solidFill>
                  <a:schemeClr val="dk1"/>
                </a:solidFill>
                <a:latin typeface="Nunito"/>
                <a:ea typeface="Nunito"/>
                <a:cs typeface="Nunito"/>
                <a:sym typeface="Nunito"/>
              </a:rPr>
              <a:t>PowerBI</a:t>
            </a:r>
            <a:r>
              <a:rPr lang="en-US" b="1" dirty="0">
                <a:solidFill>
                  <a:schemeClr val="dk1"/>
                </a:solidFill>
                <a:latin typeface="Nunito"/>
                <a:ea typeface="Nunito"/>
                <a:cs typeface="Nunito"/>
                <a:sym typeface="Nunito"/>
              </a:rPr>
              <a:t>, </a:t>
            </a:r>
            <a:r>
              <a:rPr lang="en-US" b="1" dirty="0" err="1">
                <a:solidFill>
                  <a:schemeClr val="dk1"/>
                </a:solidFill>
                <a:latin typeface="Nunito"/>
                <a:ea typeface="Nunito"/>
                <a:cs typeface="Nunito"/>
                <a:sym typeface="Nunito"/>
              </a:rPr>
              <a:t>Tableu</a:t>
            </a:r>
            <a:r>
              <a:rPr lang="en-US" b="1" dirty="0">
                <a:solidFill>
                  <a:schemeClr val="dk1"/>
                </a:solidFill>
                <a:latin typeface="Nunito"/>
                <a:ea typeface="Nunito"/>
                <a:cs typeface="Nunito"/>
                <a:sym typeface="Nunito"/>
              </a:rPr>
              <a:t>, Looker Studio</a:t>
            </a:r>
            <a:endParaRPr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2E83526A-42CF-CA8E-465E-0E4CA4C10EEC}"/>
              </a:ext>
            </a:extLst>
          </p:cNvPr>
          <p:cNvPicPr>
            <a:picLocks noChangeAspect="1"/>
          </p:cNvPicPr>
          <p:nvPr/>
        </p:nvPicPr>
        <p:blipFill>
          <a:blip r:embed="rId3"/>
          <a:stretch>
            <a:fillRect/>
          </a:stretch>
        </p:blipFill>
        <p:spPr>
          <a:xfrm>
            <a:off x="577607" y="702973"/>
            <a:ext cx="7988785" cy="42577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b="1" dirty="0">
                <a:solidFill>
                  <a:schemeClr val="dk1"/>
                </a:solidFill>
                <a:latin typeface="Dosis" pitchFamily="2" charset="0"/>
              </a:rPr>
              <a:t>Interpretation:</a:t>
            </a:r>
            <a:endParaRPr lang="en-US" dirty="0">
              <a:solidFill>
                <a:schemeClr val="dk1"/>
              </a:solidFill>
              <a:latin typeface="Dosis" pitchFamily="2" charset="0"/>
            </a:endParaRPr>
          </a:p>
          <a:p>
            <a:pPr marL="285750" indent="-285750">
              <a:spcAft>
                <a:spcPts val="1200"/>
              </a:spcAft>
              <a:buSzPct val="80000"/>
            </a:pPr>
            <a:r>
              <a:rPr lang="en-US" sz="1600" dirty="0">
                <a:solidFill>
                  <a:schemeClr val="dk1"/>
                </a:solidFill>
                <a:latin typeface="Dosis" pitchFamily="2" charset="0"/>
              </a:rPr>
              <a:t>The graph tends to show an </a:t>
            </a:r>
            <a:r>
              <a:rPr lang="en-US" sz="1600" b="1" dirty="0">
                <a:solidFill>
                  <a:schemeClr val="dk1"/>
                </a:solidFill>
                <a:latin typeface="Dosis" pitchFamily="2" charset="0"/>
              </a:rPr>
              <a:t>upward trend in the data</a:t>
            </a:r>
            <a:r>
              <a:rPr lang="en-US" sz="1600" dirty="0">
                <a:solidFill>
                  <a:schemeClr val="dk1"/>
                </a:solidFill>
                <a:latin typeface="Dosis" pitchFamily="2" charset="0"/>
              </a:rPr>
              <a:t>, with a temporary decline for bookings made more than 12 months in advance.</a:t>
            </a:r>
          </a:p>
          <a:p>
            <a:pPr marL="285750" indent="-285750">
              <a:spcAft>
                <a:spcPts val="1200"/>
              </a:spcAft>
              <a:buSzPct val="80000"/>
            </a:pPr>
            <a:r>
              <a:rPr lang="en-US" sz="1600" b="1" dirty="0">
                <a:solidFill>
                  <a:schemeClr val="dk1"/>
                </a:solidFill>
                <a:latin typeface="Dosis" pitchFamily="2" charset="0"/>
              </a:rPr>
              <a:t>As the lead time for booking increases, the likelihood of cancellation also increases</a:t>
            </a:r>
            <a:r>
              <a:rPr lang="en-US" sz="1600" dirty="0">
                <a:solidFill>
                  <a:schemeClr val="dk1"/>
                </a:solidFill>
                <a:latin typeface="Dosis" pitchFamily="2" charset="0"/>
              </a:rPr>
              <a:t>.</a:t>
            </a:r>
          </a:p>
          <a:p>
            <a:pPr marL="285750" indent="-285750">
              <a:spcAft>
                <a:spcPts val="1200"/>
              </a:spcAft>
              <a:buSzPct val="80000"/>
            </a:pPr>
            <a:r>
              <a:rPr lang="en-US" sz="1600" dirty="0">
                <a:solidFill>
                  <a:schemeClr val="dk1"/>
                </a:solidFill>
                <a:latin typeface="Dosis" pitchFamily="2" charset="0"/>
              </a:rPr>
              <a:t>Both types of hotels, City and Resort, have the lowest cancellation rates in the </a:t>
            </a:r>
            <a:r>
              <a:rPr lang="en-US" sz="1600" b="1" dirty="0">
                <a:solidFill>
                  <a:schemeClr val="dk1"/>
                </a:solidFill>
                <a:latin typeface="Dosis" pitchFamily="2" charset="0"/>
              </a:rPr>
              <a:t>'</a:t>
            </a:r>
            <a:r>
              <a:rPr lang="en-US" sz="1600" b="1" dirty="0" err="1">
                <a:solidFill>
                  <a:schemeClr val="dk1"/>
                </a:solidFill>
                <a:latin typeface="Dosis" pitchFamily="2" charset="0"/>
              </a:rPr>
              <a:t>lead_time_group</a:t>
            </a:r>
            <a:r>
              <a:rPr lang="en-US" sz="1600" b="1" dirty="0">
                <a:solidFill>
                  <a:schemeClr val="dk1"/>
                </a:solidFill>
                <a:latin typeface="Dosis" pitchFamily="2" charset="0"/>
              </a:rPr>
              <a:t> &lt;1 Month' category</a:t>
            </a:r>
            <a:r>
              <a:rPr lang="en-US" sz="1600" dirty="0">
                <a:solidFill>
                  <a:schemeClr val="dk1"/>
                </a:solidFill>
                <a:latin typeface="Dosis" pitchFamily="2" charset="0"/>
              </a:rPr>
              <a:t>, with percentages </a:t>
            </a:r>
            <a:r>
              <a:rPr lang="en-US" sz="1600" b="1" dirty="0">
                <a:solidFill>
                  <a:schemeClr val="dk1"/>
                </a:solidFill>
                <a:latin typeface="Dosis" pitchFamily="2" charset="0"/>
              </a:rPr>
              <a:t>of 19.68% and 12.19%, </a:t>
            </a:r>
            <a:r>
              <a:rPr lang="en-US" sz="1600" dirty="0">
                <a:solidFill>
                  <a:schemeClr val="dk1"/>
                </a:solidFill>
                <a:latin typeface="Dosis" pitchFamily="2" charset="0"/>
              </a:rPr>
              <a:t>respectively.</a:t>
            </a:r>
          </a:p>
          <a:p>
            <a:pPr marL="285750" indent="-285750">
              <a:spcAft>
                <a:spcPts val="1200"/>
              </a:spcAft>
              <a:buSzPct val="80000"/>
            </a:pPr>
            <a:r>
              <a:rPr lang="en-US" sz="1600" dirty="0">
                <a:solidFill>
                  <a:schemeClr val="dk1"/>
                </a:solidFill>
                <a:latin typeface="Dosis" pitchFamily="2" charset="0"/>
              </a:rPr>
              <a:t>The highest cancellations occur in the '</a:t>
            </a:r>
            <a:r>
              <a:rPr lang="en-US" sz="1600" dirty="0" err="1">
                <a:solidFill>
                  <a:schemeClr val="dk1"/>
                </a:solidFill>
                <a:latin typeface="Dosis" pitchFamily="2" charset="0"/>
              </a:rPr>
              <a:t>lead_time_group</a:t>
            </a:r>
            <a:r>
              <a:rPr lang="en-US" sz="1600" dirty="0">
                <a:solidFill>
                  <a:schemeClr val="dk1"/>
                </a:solidFill>
                <a:latin typeface="Dosis" pitchFamily="2" charset="0"/>
              </a:rPr>
              <a:t> around </a:t>
            </a:r>
            <a:r>
              <a:rPr lang="en-US" sz="1600" b="1" dirty="0">
                <a:solidFill>
                  <a:schemeClr val="dk1"/>
                </a:solidFill>
                <a:latin typeface="Dosis" pitchFamily="2" charset="0"/>
              </a:rPr>
              <a:t>11-12 months</a:t>
            </a:r>
            <a:r>
              <a:rPr lang="en-US" sz="1600" dirty="0">
                <a:solidFill>
                  <a:schemeClr val="dk1"/>
                </a:solidFill>
                <a:latin typeface="Dosis" pitchFamily="2" charset="0"/>
              </a:rPr>
              <a:t>,' with City Hotels at 12 months having a cancellation rate of </a:t>
            </a:r>
            <a:r>
              <a:rPr lang="en-US" sz="1600" b="1" dirty="0">
                <a:solidFill>
                  <a:schemeClr val="dk1"/>
                </a:solidFill>
                <a:latin typeface="Dosis" pitchFamily="2" charset="0"/>
              </a:rPr>
              <a:t>64.34%, </a:t>
            </a:r>
            <a:r>
              <a:rPr lang="en-US" sz="1600" dirty="0">
                <a:solidFill>
                  <a:schemeClr val="dk1"/>
                </a:solidFill>
                <a:latin typeface="Dosis" pitchFamily="2" charset="0"/>
              </a:rPr>
              <a:t>and Resort Hotels at </a:t>
            </a:r>
            <a:r>
              <a:rPr lang="en-US" sz="1600" b="1" dirty="0">
                <a:solidFill>
                  <a:schemeClr val="dk1"/>
                </a:solidFill>
                <a:latin typeface="Dosis" pitchFamily="2" charset="0"/>
              </a:rPr>
              <a:t>11 months </a:t>
            </a:r>
            <a:r>
              <a:rPr lang="en-US" sz="1600" dirty="0">
                <a:solidFill>
                  <a:schemeClr val="dk1"/>
                </a:solidFill>
                <a:latin typeface="Dosis" pitchFamily="2" charset="0"/>
              </a:rPr>
              <a:t>having a rate of </a:t>
            </a:r>
            <a:r>
              <a:rPr lang="en-US" sz="1600" b="1" dirty="0">
                <a:solidFill>
                  <a:schemeClr val="dk1"/>
                </a:solidFill>
                <a:latin typeface="Dosis" pitchFamily="2" charset="0"/>
              </a:rPr>
              <a:t>44.76%.</a:t>
            </a:r>
            <a:endParaRPr sz="1600" b="1" dirty="0">
              <a:solidFill>
                <a:schemeClr val="dk1"/>
              </a:solidFill>
              <a:latin typeface="Dosis" pitchFamily="2" charset="0"/>
            </a:endParaRPr>
          </a:p>
        </p:txBody>
      </p:sp>
      <p:sp>
        <p:nvSpPr>
          <p:cNvPr id="3" name="TextBox 2">
            <a:extLst>
              <a:ext uri="{FF2B5EF4-FFF2-40B4-BE49-F238E27FC236}">
                <a16:creationId xmlns:a16="http://schemas.microsoft.com/office/drawing/2014/main" id="{4A613296-1E75-0381-6B62-85EBCAE9E740}"/>
              </a:ext>
            </a:extLst>
          </p:cNvPr>
          <p:cNvSpPr txBox="1"/>
          <p:nvPr/>
        </p:nvSpPr>
        <p:spPr>
          <a:xfrm>
            <a:off x="4324350" y="4778423"/>
            <a:ext cx="4572000" cy="307777"/>
          </a:xfrm>
          <a:prstGeom prst="rect">
            <a:avLst/>
          </a:prstGeom>
          <a:noFill/>
        </p:spPr>
        <p:txBody>
          <a:bodyPr wrap="square">
            <a:spAutoFit/>
          </a:bodyPr>
          <a:lstStyle/>
          <a:p>
            <a:pPr algn="r"/>
            <a:r>
              <a:rPr lang="en-ID" sz="1400" b="0" i="0" dirty="0">
                <a:solidFill>
                  <a:srgbClr val="000000"/>
                </a:solidFill>
                <a:effectLst/>
                <a:latin typeface="Dosis" pitchFamily="2" charset="0"/>
              </a:rPr>
              <a:t>Code </a:t>
            </a:r>
            <a:r>
              <a:rPr lang="en-ID" sz="1400" b="0" i="0" dirty="0" err="1">
                <a:solidFill>
                  <a:srgbClr val="000000"/>
                </a:solidFill>
                <a:effectLst/>
                <a:latin typeface="Dosis" pitchFamily="2" charset="0"/>
              </a:rPr>
              <a:t>selengkapnya</a:t>
            </a:r>
            <a:r>
              <a:rPr lang="en-ID" sz="1400" b="0" i="0" dirty="0">
                <a:solidFill>
                  <a:srgbClr val="000000"/>
                </a:solidFill>
                <a:effectLst/>
                <a:latin typeface="Dosis" pitchFamily="2" charset="0"/>
              </a:rPr>
              <a:t> </a:t>
            </a:r>
            <a:r>
              <a:rPr lang="en-ID" sz="1400" b="0" i="0" dirty="0" err="1">
                <a:solidFill>
                  <a:srgbClr val="000000"/>
                </a:solidFill>
                <a:effectLst/>
                <a:latin typeface="Dosis" pitchFamily="2" charset="0"/>
              </a:rPr>
              <a:t>bisa</a:t>
            </a:r>
            <a:r>
              <a:rPr lang="en-ID" sz="1400" b="0" i="0" dirty="0">
                <a:solidFill>
                  <a:srgbClr val="000000"/>
                </a:solidFill>
                <a:effectLst/>
                <a:latin typeface="Dosis" pitchFamily="2" charset="0"/>
              </a:rPr>
              <a:t> </a:t>
            </a:r>
            <a:r>
              <a:rPr lang="en-ID" sz="1400" b="0" i="0" dirty="0" err="1">
                <a:solidFill>
                  <a:srgbClr val="000000"/>
                </a:solidFill>
                <a:effectLst/>
                <a:latin typeface="Dosis" pitchFamily="2" charset="0"/>
              </a:rPr>
              <a:t>dilihat</a:t>
            </a:r>
            <a:r>
              <a:rPr lang="en-ID" sz="1400" b="0" i="0" dirty="0">
                <a:solidFill>
                  <a:srgbClr val="000000"/>
                </a:solidFill>
                <a:effectLst/>
                <a:latin typeface="Dosis" pitchFamily="2" charset="0"/>
              </a:rPr>
              <a:t> </a:t>
            </a:r>
            <a:r>
              <a:rPr lang="en-ID" sz="1400" b="0" i="0" dirty="0" err="1">
                <a:solidFill>
                  <a:srgbClr val="000000"/>
                </a:solidFill>
                <a:effectLst/>
                <a:latin typeface="Dosis" pitchFamily="2" charset="0"/>
                <a:hlinkClick r:id="rId3"/>
              </a:rPr>
              <a:t>disini</a:t>
            </a:r>
            <a:r>
              <a:rPr lang="en-ID" sz="1400" b="0" i="0" dirty="0">
                <a:solidFill>
                  <a:srgbClr val="000000"/>
                </a:solidFill>
                <a:effectLst/>
                <a:latin typeface="Dosis" pitchFamily="2" charset="0"/>
              </a:rPr>
              <a:t> </a:t>
            </a:r>
            <a:endParaRPr lang="en-ID" dirty="0"/>
          </a:p>
        </p:txBody>
      </p:sp>
    </p:spTree>
    <p:extLst>
      <p:ext uri="{BB962C8B-B14F-4D97-AF65-F5344CB8AC3E}">
        <p14:creationId xmlns:p14="http://schemas.microsoft.com/office/powerpoint/2010/main" val="367695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15613" y="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Business Understanding</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874643"/>
            <a:ext cx="8534126" cy="4094922"/>
          </a:xfrm>
          <a:prstGeom prst="rect">
            <a:avLst/>
          </a:prstGeom>
        </p:spPr>
        <p:txBody>
          <a:bodyPr spcFirstLastPara="1" wrap="square" lIns="91425" tIns="91425" rIns="91425" bIns="91425" anchor="t" anchorCtr="0">
            <a:normAutofit/>
          </a:bodyPr>
          <a:lstStyle/>
          <a:p>
            <a:pPr marL="114300" indent="0" algn="l">
              <a:buNone/>
            </a:pPr>
            <a:r>
              <a:rPr lang="en-ID" sz="1800" b="1" i="0" u="none" strike="noStrike" baseline="0" dirty="0">
                <a:solidFill>
                  <a:schemeClr val="tx1"/>
                </a:solidFill>
                <a:latin typeface="Dosis-Bold"/>
              </a:rPr>
              <a:t>Problem Statement:</a:t>
            </a:r>
          </a:p>
          <a:p>
            <a:pPr marL="114300" indent="0" algn="l">
              <a:buNone/>
            </a:pPr>
            <a:r>
              <a:rPr lang="en-US" sz="1500" dirty="0">
                <a:solidFill>
                  <a:schemeClr val="tx1"/>
                </a:solidFill>
                <a:latin typeface="Dosis" pitchFamily="2" charset="0"/>
                <a:ea typeface="Dosis"/>
                <a:cs typeface="Dosis"/>
                <a:sym typeface="Dosis"/>
              </a:rPr>
              <a:t>A hospitality company needs to analyze customer behavior in hotel bookings and its relationship with the cancellation rate of hotel reservations. We will delve deeper to understand how certain factors influence customer decisions in choosing and canceling hotel reservations.</a:t>
            </a:r>
          </a:p>
          <a:p>
            <a:pPr marL="114300" indent="0" algn="l">
              <a:buNone/>
            </a:pPr>
            <a:endParaRPr lang="en-ID" sz="1800" b="0" i="0" u="none" strike="noStrike" baseline="0" dirty="0">
              <a:solidFill>
                <a:schemeClr val="tx1"/>
              </a:solidFill>
              <a:latin typeface="Dosis-Regular"/>
            </a:endParaRPr>
          </a:p>
          <a:p>
            <a:pPr marL="114300" indent="0" algn="l">
              <a:buNone/>
            </a:pPr>
            <a:r>
              <a:rPr lang="en-ID" sz="1800" b="1" i="0" u="none" strike="noStrike" baseline="0" dirty="0">
                <a:solidFill>
                  <a:schemeClr val="tx1"/>
                </a:solidFill>
                <a:latin typeface="Dosis-Bold"/>
              </a:rPr>
              <a:t>Goals</a:t>
            </a:r>
          </a:p>
          <a:p>
            <a:pPr marL="114300" indent="0" algn="l">
              <a:buNone/>
            </a:pPr>
            <a:r>
              <a:rPr lang="en-US" sz="1500" dirty="0">
                <a:solidFill>
                  <a:schemeClr val="tx1"/>
                </a:solidFill>
                <a:latin typeface="Dosis" pitchFamily="2" charset="0"/>
              </a:rPr>
              <a:t>To improve operational efficiency and profitability of the hospitality company through a better understanding of customer behavior in hotel bookings and efforts to reduce the reservation cancellation rate.</a:t>
            </a:r>
          </a:p>
          <a:p>
            <a:pPr marL="114300" indent="0" algn="l">
              <a:buNone/>
            </a:pPr>
            <a:endParaRPr lang="en-US" sz="1500" dirty="0">
              <a:solidFill>
                <a:schemeClr val="tx1"/>
              </a:solidFill>
              <a:latin typeface="Dosis" pitchFamily="2" charset="0"/>
            </a:endParaRPr>
          </a:p>
          <a:p>
            <a:pPr marL="114300" indent="0" algn="l">
              <a:buNone/>
            </a:pPr>
            <a:r>
              <a:rPr lang="en-ID" sz="1800" b="1" i="0" u="none" strike="noStrike" baseline="0" dirty="0">
                <a:solidFill>
                  <a:schemeClr val="tx1"/>
                </a:solidFill>
                <a:latin typeface="Dosis-Bold"/>
              </a:rPr>
              <a:t>Objectives</a:t>
            </a:r>
          </a:p>
          <a:p>
            <a:pPr algn="l">
              <a:buFont typeface="+mj-lt"/>
              <a:buAutoNum type="arabicPeriod"/>
            </a:pPr>
            <a:r>
              <a:rPr lang="en-US" sz="1500" dirty="0">
                <a:solidFill>
                  <a:schemeClr val="tx1"/>
                </a:solidFill>
                <a:latin typeface="Dosis" pitchFamily="2" charset="0"/>
              </a:rPr>
              <a:t>Collect and analyze customer data, including preferences, booking habits, cancellation history, and related information.</a:t>
            </a:r>
          </a:p>
          <a:p>
            <a:pPr algn="l">
              <a:buFont typeface="+mj-lt"/>
              <a:buAutoNum type="arabicPeriod"/>
            </a:pPr>
            <a:r>
              <a:rPr lang="en-US" sz="1500" dirty="0">
                <a:solidFill>
                  <a:schemeClr val="tx1"/>
                </a:solidFill>
                <a:latin typeface="Dosis" pitchFamily="2" charset="0"/>
              </a:rPr>
              <a:t>Present the findings through visualizations and storytelling.</a:t>
            </a:r>
          </a:p>
        </p:txBody>
      </p:sp>
    </p:spTree>
    <p:extLst>
      <p:ext uri="{BB962C8B-B14F-4D97-AF65-F5344CB8AC3E}">
        <p14:creationId xmlns:p14="http://schemas.microsoft.com/office/powerpoint/2010/main" val="232817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9643B-F1F8-A637-622A-ADDA10076C86}"/>
              </a:ext>
            </a:extLst>
          </p:cNvPr>
          <p:cNvSpPr>
            <a:spLocks noGrp="1"/>
          </p:cNvSpPr>
          <p:nvPr>
            <p:ph type="body" idx="1"/>
          </p:nvPr>
        </p:nvSpPr>
        <p:spPr>
          <a:xfrm>
            <a:off x="311700" y="802718"/>
            <a:ext cx="6165882" cy="4181111"/>
          </a:xfrm>
        </p:spPr>
        <p:txBody>
          <a:bodyPr>
            <a:normAutofit/>
          </a:bodyPr>
          <a:lstStyle/>
          <a:p>
            <a:pPr marL="114300" indent="0">
              <a:buNone/>
            </a:pPr>
            <a:r>
              <a:rPr lang="en-US" sz="1400" b="1" dirty="0">
                <a:solidFill>
                  <a:schemeClr val="tx1"/>
                </a:solidFill>
                <a:latin typeface="Dosis" pitchFamily="2" charset="0"/>
              </a:rPr>
              <a:t>Data Information: </a:t>
            </a:r>
          </a:p>
          <a:p>
            <a:pPr>
              <a:buSzPct val="90000"/>
            </a:pPr>
            <a:r>
              <a:rPr lang="en-US" sz="1400" dirty="0">
                <a:solidFill>
                  <a:schemeClr val="tx1"/>
                </a:solidFill>
                <a:latin typeface="Dosis" pitchFamily="2" charset="0"/>
              </a:rPr>
              <a:t>Based on the information provided, there are </a:t>
            </a:r>
            <a:r>
              <a:rPr lang="en-US" sz="1400" b="1" dirty="0">
                <a:solidFill>
                  <a:schemeClr val="tx1"/>
                </a:solidFill>
                <a:latin typeface="Dosis" pitchFamily="2" charset="0"/>
              </a:rPr>
              <a:t>29 features </a:t>
            </a:r>
            <a:r>
              <a:rPr lang="en-US" sz="1400" dirty="0">
                <a:solidFill>
                  <a:schemeClr val="tx1"/>
                </a:solidFill>
                <a:latin typeface="Dosis" pitchFamily="2" charset="0"/>
              </a:rPr>
              <a:t>with a total </a:t>
            </a:r>
            <a:r>
              <a:rPr lang="en-US" sz="1400" b="1" dirty="0">
                <a:solidFill>
                  <a:schemeClr val="tx1"/>
                </a:solidFill>
                <a:latin typeface="Dosis" pitchFamily="2" charset="0"/>
              </a:rPr>
              <a:t>of 119,390 rows</a:t>
            </a:r>
            <a:r>
              <a:rPr lang="en-US" sz="1400" dirty="0">
                <a:solidFill>
                  <a:schemeClr val="tx1"/>
                </a:solidFill>
                <a:latin typeface="Dosis" pitchFamily="2" charset="0"/>
              </a:rPr>
              <a:t>. </a:t>
            </a:r>
          </a:p>
          <a:p>
            <a:pPr>
              <a:buSzPct val="90000"/>
            </a:pPr>
            <a:r>
              <a:rPr lang="en-US" sz="1400" dirty="0">
                <a:solidFill>
                  <a:schemeClr val="tx1"/>
                </a:solidFill>
                <a:latin typeface="Dosis" pitchFamily="2" charset="0"/>
              </a:rPr>
              <a:t>There are missing values in </a:t>
            </a:r>
            <a:r>
              <a:rPr lang="en-US" sz="1400" b="1" dirty="0">
                <a:solidFill>
                  <a:schemeClr val="tx1"/>
                </a:solidFill>
                <a:latin typeface="Dosis" pitchFamily="2" charset="0"/>
              </a:rPr>
              <a:t>the 'children,' 'city,' 'agent,' and 'company' </a:t>
            </a:r>
            <a:r>
              <a:rPr lang="en-US" sz="1400" dirty="0">
                <a:solidFill>
                  <a:schemeClr val="tx1"/>
                </a:solidFill>
                <a:latin typeface="Dosis" pitchFamily="2" charset="0"/>
              </a:rPr>
              <a:t>features. </a:t>
            </a:r>
          </a:p>
          <a:p>
            <a:pPr>
              <a:buSzPct val="90000"/>
            </a:pPr>
            <a:r>
              <a:rPr lang="en-US" sz="1400" dirty="0">
                <a:solidFill>
                  <a:schemeClr val="tx1"/>
                </a:solidFill>
                <a:latin typeface="Dosis" pitchFamily="2" charset="0"/>
              </a:rPr>
              <a:t>The data types are as follows: </a:t>
            </a:r>
            <a:r>
              <a:rPr lang="en-US" sz="1400" b="1" dirty="0">
                <a:solidFill>
                  <a:schemeClr val="tx1"/>
                </a:solidFill>
                <a:latin typeface="Dosis" pitchFamily="2" charset="0"/>
              </a:rPr>
              <a:t>Float64 (4 features), int64 (16 features), object (9 features).</a:t>
            </a:r>
          </a:p>
          <a:p>
            <a:pPr marL="114300" indent="0">
              <a:buNone/>
            </a:pPr>
            <a:endParaRPr lang="en-ID" sz="1400" dirty="0">
              <a:solidFill>
                <a:schemeClr val="tx1"/>
              </a:solidFill>
              <a:latin typeface="Dosis" pitchFamily="2" charset="0"/>
            </a:endParaRPr>
          </a:p>
          <a:p>
            <a:pPr marL="114300" indent="0" algn="l">
              <a:buNone/>
            </a:pPr>
            <a:r>
              <a:rPr lang="en-ID" sz="1500" b="1" i="0" dirty="0" err="1">
                <a:solidFill>
                  <a:schemeClr val="tx1"/>
                </a:solidFill>
                <a:effectLst/>
                <a:latin typeface="+mj-lt"/>
              </a:rPr>
              <a:t>Deskripsi</a:t>
            </a:r>
            <a:r>
              <a:rPr lang="en-ID" sz="1500" b="1" i="0" dirty="0">
                <a:solidFill>
                  <a:schemeClr val="tx1"/>
                </a:solidFill>
                <a:effectLst/>
                <a:latin typeface="+mj-lt"/>
              </a:rPr>
              <a:t> Data </a:t>
            </a:r>
            <a:r>
              <a:rPr lang="en-ID" sz="1500" b="0" i="0" dirty="0">
                <a:solidFill>
                  <a:schemeClr val="tx1"/>
                </a:solidFill>
                <a:effectLst/>
                <a:latin typeface="+mj-lt"/>
              </a:rPr>
              <a:t>:</a:t>
            </a:r>
          </a:p>
          <a:p>
            <a:pPr marL="114300" indent="0">
              <a:buNone/>
            </a:pPr>
            <a:r>
              <a:rPr lang="en-US" sz="1400" dirty="0">
                <a:solidFill>
                  <a:schemeClr val="tx1"/>
                </a:solidFill>
                <a:latin typeface="Dosis" pitchFamily="2" charset="0"/>
              </a:rPr>
              <a:t>Upon observation, it's evident that many features have outliers. This can be seen from the difference between the mean and median, as well as the significant gap between the maximum and Q3 (third quartile). Here are some features that show indications of outliers: </a:t>
            </a:r>
            <a:r>
              <a:rPr lang="en-US" sz="1400" b="1" dirty="0" err="1">
                <a:solidFill>
                  <a:schemeClr val="tx1"/>
                </a:solidFill>
                <a:latin typeface="Dosis" pitchFamily="2" charset="0"/>
              </a:rPr>
              <a:t>lead_time</a:t>
            </a:r>
            <a:r>
              <a:rPr lang="en-US" sz="1400" b="1" dirty="0">
                <a:solidFill>
                  <a:schemeClr val="tx1"/>
                </a:solidFill>
                <a:latin typeface="Dosis" pitchFamily="2" charset="0"/>
              </a:rPr>
              <a:t>, </a:t>
            </a:r>
            <a:r>
              <a:rPr lang="en-US" sz="1400" b="1" dirty="0" err="1">
                <a:solidFill>
                  <a:schemeClr val="tx1"/>
                </a:solidFill>
                <a:latin typeface="Dosis" pitchFamily="2" charset="0"/>
              </a:rPr>
              <a:t>stays_in_weekend_nights</a:t>
            </a:r>
            <a:r>
              <a:rPr lang="en-US" sz="1400" b="1" dirty="0">
                <a:solidFill>
                  <a:schemeClr val="tx1"/>
                </a:solidFill>
                <a:latin typeface="Dosis" pitchFamily="2" charset="0"/>
              </a:rPr>
              <a:t>, </a:t>
            </a:r>
            <a:r>
              <a:rPr lang="en-US" sz="1400" b="1" dirty="0" err="1">
                <a:solidFill>
                  <a:schemeClr val="tx1"/>
                </a:solidFill>
                <a:latin typeface="Dosis" pitchFamily="2" charset="0"/>
              </a:rPr>
              <a:t>stays_in_weekdays_nights</a:t>
            </a:r>
            <a:r>
              <a:rPr lang="en-US" sz="1400" b="1" dirty="0">
                <a:solidFill>
                  <a:schemeClr val="tx1"/>
                </a:solidFill>
                <a:latin typeface="Dosis" pitchFamily="2" charset="0"/>
              </a:rPr>
              <a:t>, adults, children, </a:t>
            </a:r>
            <a:r>
              <a:rPr lang="en-US" sz="1400" b="1" dirty="0" err="1">
                <a:solidFill>
                  <a:schemeClr val="tx1"/>
                </a:solidFill>
                <a:latin typeface="Dosis" pitchFamily="2" charset="0"/>
              </a:rPr>
              <a:t>previous_cancellations</a:t>
            </a:r>
            <a:r>
              <a:rPr lang="en-US" sz="1400" b="1" dirty="0">
                <a:solidFill>
                  <a:schemeClr val="tx1"/>
                </a:solidFill>
                <a:latin typeface="Dosis" pitchFamily="2" charset="0"/>
              </a:rPr>
              <a:t>, </a:t>
            </a:r>
            <a:r>
              <a:rPr lang="en-US" sz="1400" b="1" dirty="0" err="1">
                <a:solidFill>
                  <a:schemeClr val="tx1"/>
                </a:solidFill>
                <a:latin typeface="Dosis" pitchFamily="2" charset="0"/>
              </a:rPr>
              <a:t>previous_bookings_not_canceled</a:t>
            </a:r>
            <a:r>
              <a:rPr lang="en-US" sz="1400" b="1" dirty="0">
                <a:solidFill>
                  <a:schemeClr val="tx1"/>
                </a:solidFill>
                <a:latin typeface="Dosis" pitchFamily="2" charset="0"/>
              </a:rPr>
              <a:t>, </a:t>
            </a:r>
            <a:r>
              <a:rPr lang="en-US" sz="1400" b="1" dirty="0" err="1">
                <a:solidFill>
                  <a:schemeClr val="tx1"/>
                </a:solidFill>
                <a:latin typeface="Dosis" pitchFamily="2" charset="0"/>
              </a:rPr>
              <a:t>booking_changes</a:t>
            </a:r>
            <a:r>
              <a:rPr lang="en-US" sz="1400" b="1" dirty="0">
                <a:solidFill>
                  <a:schemeClr val="tx1"/>
                </a:solidFill>
                <a:latin typeface="Dosis" pitchFamily="2" charset="0"/>
              </a:rPr>
              <a:t>, agent, </a:t>
            </a:r>
            <a:r>
              <a:rPr lang="en-US" sz="1400" b="1" dirty="0" err="1">
                <a:solidFill>
                  <a:schemeClr val="tx1"/>
                </a:solidFill>
                <a:latin typeface="Dosis" pitchFamily="2" charset="0"/>
              </a:rPr>
              <a:t>days_in_waiting_list</a:t>
            </a:r>
            <a:r>
              <a:rPr lang="en-US" sz="1400" b="1" dirty="0">
                <a:solidFill>
                  <a:schemeClr val="tx1"/>
                </a:solidFill>
                <a:latin typeface="Dosis" pitchFamily="2" charset="0"/>
              </a:rPr>
              <a:t>, </a:t>
            </a:r>
            <a:r>
              <a:rPr lang="en-US" sz="1400" b="1" dirty="0" err="1">
                <a:solidFill>
                  <a:schemeClr val="tx1"/>
                </a:solidFill>
                <a:latin typeface="Dosis" pitchFamily="2" charset="0"/>
              </a:rPr>
              <a:t>adr</a:t>
            </a:r>
            <a:r>
              <a:rPr lang="en-US" sz="1400" b="1" dirty="0">
                <a:solidFill>
                  <a:schemeClr val="tx1"/>
                </a:solidFill>
                <a:latin typeface="Dosis" pitchFamily="2" charset="0"/>
              </a:rPr>
              <a:t>.</a:t>
            </a:r>
            <a:endParaRPr lang="en-ID" sz="1400" b="1" dirty="0">
              <a:solidFill>
                <a:schemeClr val="tx1"/>
              </a:solidFill>
              <a:latin typeface="Dosis" pitchFamily="2" charset="0"/>
            </a:endParaRPr>
          </a:p>
        </p:txBody>
      </p:sp>
      <p:sp>
        <p:nvSpPr>
          <p:cNvPr id="5" name="Google Shape;113;p27">
            <a:extLst>
              <a:ext uri="{FF2B5EF4-FFF2-40B4-BE49-F238E27FC236}">
                <a16:creationId xmlns:a16="http://schemas.microsoft.com/office/drawing/2014/main" id="{D4A19CA8-407C-84AF-EE50-ABB5C82C77E5}"/>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pic>
        <p:nvPicPr>
          <p:cNvPr id="4" name="Picture 3">
            <a:extLst>
              <a:ext uri="{FF2B5EF4-FFF2-40B4-BE49-F238E27FC236}">
                <a16:creationId xmlns:a16="http://schemas.microsoft.com/office/drawing/2014/main" id="{C4170BDE-44CF-B66A-D7A4-A4A01725C4B9}"/>
              </a:ext>
            </a:extLst>
          </p:cNvPr>
          <p:cNvPicPr>
            <a:picLocks noChangeAspect="1"/>
          </p:cNvPicPr>
          <p:nvPr/>
        </p:nvPicPr>
        <p:blipFill>
          <a:blip r:embed="rId2"/>
          <a:stretch>
            <a:fillRect/>
          </a:stretch>
        </p:blipFill>
        <p:spPr>
          <a:xfrm>
            <a:off x="6628850" y="1219200"/>
            <a:ext cx="2289175" cy="2943225"/>
          </a:xfrm>
          <a:prstGeom prst="rect">
            <a:avLst/>
          </a:prstGeom>
        </p:spPr>
      </p:pic>
    </p:spTree>
    <p:extLst>
      <p:ext uri="{BB962C8B-B14F-4D97-AF65-F5344CB8AC3E}">
        <p14:creationId xmlns:p14="http://schemas.microsoft.com/office/powerpoint/2010/main" val="189160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3;p27">
            <a:extLst>
              <a:ext uri="{FF2B5EF4-FFF2-40B4-BE49-F238E27FC236}">
                <a16:creationId xmlns:a16="http://schemas.microsoft.com/office/drawing/2014/main" id="{69DD874B-33FF-5852-7A9E-AB911A31F174}"/>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6" name="Text Placeholder 2">
            <a:extLst>
              <a:ext uri="{FF2B5EF4-FFF2-40B4-BE49-F238E27FC236}">
                <a16:creationId xmlns:a16="http://schemas.microsoft.com/office/drawing/2014/main" id="{54715390-F9E8-276B-16F2-FFE7A7B4E534}"/>
              </a:ext>
            </a:extLst>
          </p:cNvPr>
          <p:cNvSpPr>
            <a:spLocks noGrp="1"/>
          </p:cNvSpPr>
          <p:nvPr>
            <p:ph type="body" idx="1"/>
          </p:nvPr>
        </p:nvSpPr>
        <p:spPr>
          <a:xfrm>
            <a:off x="311700" y="814272"/>
            <a:ext cx="8520600" cy="4329227"/>
          </a:xfrm>
        </p:spPr>
        <p:txBody>
          <a:bodyPr>
            <a:noAutofit/>
          </a:bodyPr>
          <a:lstStyle/>
          <a:p>
            <a:pPr marL="114300" indent="0">
              <a:buNone/>
            </a:pPr>
            <a:r>
              <a:rPr lang="en-US" sz="1400" b="1" dirty="0">
                <a:solidFill>
                  <a:schemeClr val="tx1"/>
                </a:solidFill>
                <a:latin typeface="+mj-lt"/>
              </a:rPr>
              <a:t>Handling Duplicates:</a:t>
            </a:r>
          </a:p>
          <a:p>
            <a:pPr marL="114300" indent="0">
              <a:buNone/>
            </a:pPr>
            <a:r>
              <a:rPr lang="en-US" sz="1400" dirty="0">
                <a:solidFill>
                  <a:schemeClr val="tx1"/>
                </a:solidFill>
                <a:latin typeface="+mj-lt"/>
              </a:rPr>
              <a:t>There are 33,261 duplicate records, which need to be dropped to avoid any inaccuracies in the analysis.</a:t>
            </a:r>
          </a:p>
          <a:p>
            <a:pPr marL="114300" indent="0">
              <a:buNone/>
            </a:pPr>
            <a:endParaRPr lang="en-US" sz="1400" dirty="0">
              <a:solidFill>
                <a:schemeClr val="tx1"/>
              </a:solidFill>
              <a:latin typeface="+mj-lt"/>
            </a:endParaRPr>
          </a:p>
          <a:p>
            <a:pPr marL="114300" indent="0">
              <a:buNone/>
            </a:pPr>
            <a:r>
              <a:rPr lang="en-US" sz="1400" b="1" dirty="0">
                <a:solidFill>
                  <a:schemeClr val="tx1"/>
                </a:solidFill>
                <a:latin typeface="+mj-lt"/>
              </a:rPr>
              <a:t>Handling Missing Value </a:t>
            </a:r>
            <a:r>
              <a:rPr lang="en-US" sz="1400" dirty="0">
                <a:solidFill>
                  <a:schemeClr val="tx1"/>
                </a:solidFill>
                <a:latin typeface="+mj-lt"/>
              </a:rPr>
              <a:t>: </a:t>
            </a:r>
          </a:p>
          <a:p>
            <a:pPr algn="l">
              <a:buClrTx/>
              <a:buSzPct val="90000"/>
              <a:buFont typeface="Arial" panose="020B0604020202020204" pitchFamily="34" charset="0"/>
              <a:buChar char="•"/>
            </a:pPr>
            <a:r>
              <a:rPr lang="en-US" sz="1400" b="0" i="0" dirty="0">
                <a:solidFill>
                  <a:schemeClr val="tx1"/>
                </a:solidFill>
                <a:effectLst/>
                <a:latin typeface="Dosis" pitchFamily="2" charset="0"/>
              </a:rPr>
              <a:t>children: 0.005% (4) of the total data</a:t>
            </a:r>
          </a:p>
          <a:p>
            <a:pPr algn="l">
              <a:buClrTx/>
              <a:buSzPct val="90000"/>
              <a:buFont typeface="Arial" panose="020B0604020202020204" pitchFamily="34" charset="0"/>
              <a:buChar char="•"/>
            </a:pPr>
            <a:r>
              <a:rPr lang="en-US" sz="1400" b="0" i="0" dirty="0">
                <a:solidFill>
                  <a:schemeClr val="tx1"/>
                </a:solidFill>
                <a:effectLst/>
                <a:latin typeface="Dosis" pitchFamily="2" charset="0"/>
              </a:rPr>
              <a:t>city: 0.522% (450) missing from the total data</a:t>
            </a:r>
          </a:p>
          <a:p>
            <a:pPr algn="l">
              <a:buClrTx/>
              <a:buSzPct val="90000"/>
              <a:buFont typeface="Arial" panose="020B0604020202020204" pitchFamily="34" charset="0"/>
              <a:buChar char="•"/>
            </a:pPr>
            <a:r>
              <a:rPr lang="en-US" sz="1400" b="0" i="0" dirty="0">
                <a:solidFill>
                  <a:schemeClr val="tx1"/>
                </a:solidFill>
                <a:effectLst/>
                <a:latin typeface="Dosis" pitchFamily="2" charset="0"/>
              </a:rPr>
              <a:t>agent: 13.864% (11,941) missing from the total data</a:t>
            </a:r>
          </a:p>
          <a:p>
            <a:pPr algn="l">
              <a:buClrTx/>
              <a:buSzPct val="90000"/>
              <a:buFont typeface="Arial" panose="020B0604020202020204" pitchFamily="34" charset="0"/>
              <a:buChar char="•"/>
            </a:pPr>
            <a:r>
              <a:rPr lang="en-US" sz="1400" b="0" i="0" dirty="0">
                <a:solidFill>
                  <a:schemeClr val="tx1"/>
                </a:solidFill>
                <a:effectLst/>
                <a:latin typeface="Dosis" pitchFamily="2" charset="0"/>
              </a:rPr>
              <a:t>company: 94.067% (81,019) missing from the total data</a:t>
            </a:r>
          </a:p>
          <a:p>
            <a:pPr marL="114300" indent="0" algn="l">
              <a:buClrTx/>
              <a:buSzPct val="90000"/>
              <a:buNone/>
            </a:pPr>
            <a:endParaRPr lang="en-ID" sz="1400" b="0" i="0" dirty="0">
              <a:solidFill>
                <a:schemeClr val="tx1"/>
              </a:solidFill>
              <a:effectLst/>
              <a:latin typeface="+mj-lt"/>
            </a:endParaRPr>
          </a:p>
          <a:p>
            <a:pPr marL="114300" indent="0" algn="l">
              <a:buNone/>
            </a:pPr>
            <a:r>
              <a:rPr lang="en-ID" sz="1400" b="1" i="0" dirty="0">
                <a:solidFill>
                  <a:schemeClr val="tx1"/>
                </a:solidFill>
                <a:effectLst/>
                <a:latin typeface="+mj-lt"/>
              </a:rPr>
              <a:t>Cara Handling :</a:t>
            </a:r>
          </a:p>
          <a:p>
            <a:pPr algn="l">
              <a:buClrTx/>
              <a:buSzPct val="90000"/>
              <a:buFont typeface="+mj-lt"/>
              <a:buAutoNum type="arabicPeriod"/>
            </a:pPr>
            <a:r>
              <a:rPr lang="en-US" sz="1400" dirty="0">
                <a:solidFill>
                  <a:schemeClr val="tx1"/>
                </a:solidFill>
                <a:latin typeface="+mj-lt"/>
              </a:rPr>
              <a:t>For the children feature, it is filled with 0, as it is possible that the customer does not have children.</a:t>
            </a:r>
          </a:p>
          <a:p>
            <a:pPr algn="l">
              <a:buClrTx/>
              <a:buSzPct val="90000"/>
              <a:buFont typeface="+mj-lt"/>
              <a:buAutoNum type="arabicPeriod"/>
            </a:pPr>
            <a:r>
              <a:rPr lang="en-US" sz="1400" dirty="0">
                <a:solidFill>
                  <a:schemeClr val="tx1"/>
                </a:solidFill>
                <a:latin typeface="+mj-lt"/>
              </a:rPr>
              <a:t>For the agent feature, it is filled with 0, as there is no agent involvement.</a:t>
            </a:r>
          </a:p>
          <a:p>
            <a:pPr algn="l">
              <a:buClrTx/>
              <a:buSzPct val="90000"/>
              <a:buFont typeface="+mj-lt"/>
              <a:buAutoNum type="arabicPeriod"/>
            </a:pPr>
            <a:r>
              <a:rPr lang="en-US" sz="1400" dirty="0">
                <a:solidFill>
                  <a:schemeClr val="tx1"/>
                </a:solidFill>
                <a:latin typeface="+mj-lt"/>
              </a:rPr>
              <a:t>For the company feature, it is filled with 0, as no company is defined. </a:t>
            </a:r>
          </a:p>
          <a:p>
            <a:pPr algn="l">
              <a:buClrTx/>
              <a:buSzPct val="90000"/>
              <a:buFont typeface="+mj-lt"/>
              <a:buAutoNum type="arabicPeriod"/>
            </a:pPr>
            <a:r>
              <a:rPr lang="en-US" sz="1400" dirty="0">
                <a:solidFill>
                  <a:schemeClr val="tx1"/>
                </a:solidFill>
                <a:latin typeface="+mj-lt"/>
              </a:rPr>
              <a:t>For the city feature, it will be filled with ‘Unknown’, as the city is not defined.</a:t>
            </a:r>
          </a:p>
          <a:p>
            <a:pPr marL="114300" indent="0" algn="l">
              <a:buClrTx/>
              <a:buSzPct val="90000"/>
              <a:buNone/>
            </a:pPr>
            <a:endParaRPr lang="en-ID" sz="1400" dirty="0">
              <a:solidFill>
                <a:schemeClr val="tx1"/>
              </a:solidFill>
              <a:latin typeface="+mj-lt"/>
            </a:endParaRPr>
          </a:p>
          <a:p>
            <a:pPr marL="114300" indent="0" algn="l">
              <a:buClrTx/>
              <a:buSzPct val="90000"/>
              <a:buNone/>
            </a:pPr>
            <a:r>
              <a:rPr lang="en-ID" sz="1400" b="0" i="0" dirty="0">
                <a:solidFill>
                  <a:schemeClr val="tx1"/>
                </a:solidFill>
                <a:effectLst/>
                <a:latin typeface="+mj-lt"/>
              </a:rPr>
              <a:t>*</a:t>
            </a:r>
            <a:r>
              <a:rPr lang="en-US" sz="1100" b="1" i="0" dirty="0">
                <a:solidFill>
                  <a:schemeClr val="tx1"/>
                </a:solidFill>
                <a:effectLst/>
                <a:latin typeface="+mj-lt"/>
              </a:rPr>
              <a:t>Additionally, we will change the data types of numerical features 'children,' 'agent,' and 'company' from float to integer.</a:t>
            </a:r>
            <a:endParaRPr lang="en-ID" sz="1050" b="1" i="0" dirty="0">
              <a:solidFill>
                <a:schemeClr val="tx1"/>
              </a:solidFill>
              <a:effectLst/>
              <a:latin typeface="+mj-lt"/>
            </a:endParaRPr>
          </a:p>
          <a:p>
            <a:pPr marL="114300" indent="0">
              <a:buNone/>
            </a:pPr>
            <a:endParaRPr lang="en-ID" sz="1400" dirty="0">
              <a:solidFill>
                <a:schemeClr val="tx1"/>
              </a:solidFill>
              <a:latin typeface="+mj-lt"/>
            </a:endParaRPr>
          </a:p>
        </p:txBody>
      </p:sp>
      <p:pic>
        <p:nvPicPr>
          <p:cNvPr id="10" name="Picture 9">
            <a:extLst>
              <a:ext uri="{FF2B5EF4-FFF2-40B4-BE49-F238E27FC236}">
                <a16:creationId xmlns:a16="http://schemas.microsoft.com/office/drawing/2014/main" id="{7EF8E216-8C04-50A5-6513-AE0A32ADD2A6}"/>
              </a:ext>
            </a:extLst>
          </p:cNvPr>
          <p:cNvPicPr>
            <a:picLocks noChangeAspect="1"/>
          </p:cNvPicPr>
          <p:nvPr/>
        </p:nvPicPr>
        <p:blipFill>
          <a:blip r:embed="rId2"/>
          <a:stretch>
            <a:fillRect/>
          </a:stretch>
        </p:blipFill>
        <p:spPr>
          <a:xfrm>
            <a:off x="5248132" y="1584433"/>
            <a:ext cx="3031572" cy="1297862"/>
          </a:xfrm>
          <a:prstGeom prst="rect">
            <a:avLst/>
          </a:prstGeom>
        </p:spPr>
      </p:pic>
    </p:spTree>
    <p:extLst>
      <p:ext uri="{BB962C8B-B14F-4D97-AF65-F5344CB8AC3E}">
        <p14:creationId xmlns:p14="http://schemas.microsoft.com/office/powerpoint/2010/main" val="95208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B68303-BA18-00E9-C1BE-B88F1B20C571}"/>
              </a:ext>
            </a:extLst>
          </p:cNvPr>
          <p:cNvSpPr>
            <a:spLocks noGrp="1"/>
          </p:cNvSpPr>
          <p:nvPr>
            <p:ph type="body" idx="1"/>
          </p:nvPr>
        </p:nvSpPr>
        <p:spPr>
          <a:xfrm>
            <a:off x="311700" y="764719"/>
            <a:ext cx="8520600" cy="4014892"/>
          </a:xfrm>
        </p:spPr>
        <p:txBody>
          <a:bodyPr>
            <a:noAutofit/>
          </a:bodyPr>
          <a:lstStyle/>
          <a:p>
            <a:pPr marL="114300" indent="0">
              <a:buNone/>
            </a:pPr>
            <a:r>
              <a:rPr lang="en-US" sz="1400" b="1" dirty="0">
                <a:solidFill>
                  <a:schemeClr val="tx1"/>
                </a:solidFill>
                <a:latin typeface="+mj-lt"/>
              </a:rPr>
              <a:t>Handling Invalid Value </a:t>
            </a:r>
            <a:r>
              <a:rPr lang="en-US" sz="1400" dirty="0">
                <a:solidFill>
                  <a:schemeClr val="tx1"/>
                </a:solidFill>
                <a:latin typeface="+mj-lt"/>
              </a:rPr>
              <a:t>:</a:t>
            </a:r>
          </a:p>
          <a:p>
            <a:pPr marL="114300" indent="0">
              <a:buNone/>
            </a:pPr>
            <a:r>
              <a:rPr lang="en-US" sz="1400" b="0" i="0" dirty="0">
                <a:solidFill>
                  <a:srgbClr val="000000"/>
                </a:solidFill>
                <a:effectLst/>
                <a:latin typeface="Dosis" pitchFamily="2" charset="0"/>
              </a:rPr>
              <a:t>If we observe, there is an inconsistent category labeled </a:t>
            </a:r>
            <a:r>
              <a:rPr lang="en-US" sz="1400" b="1" i="0" dirty="0">
                <a:solidFill>
                  <a:srgbClr val="000000"/>
                </a:solidFill>
                <a:effectLst/>
                <a:latin typeface="Dosis" pitchFamily="2" charset="0"/>
              </a:rPr>
              <a:t>'Undefined' </a:t>
            </a:r>
            <a:r>
              <a:rPr lang="en-US" sz="1400" b="0" i="0" dirty="0">
                <a:solidFill>
                  <a:srgbClr val="000000"/>
                </a:solidFill>
                <a:effectLst/>
                <a:latin typeface="Dosis" pitchFamily="2" charset="0"/>
              </a:rPr>
              <a:t>in the 'meal' feature. This category is assumed to indicate that customers did not order anything, so it will be categorized as </a:t>
            </a:r>
            <a:r>
              <a:rPr lang="en-US" sz="1400" b="1" i="0" dirty="0">
                <a:solidFill>
                  <a:srgbClr val="000000"/>
                </a:solidFill>
                <a:effectLst/>
                <a:latin typeface="Dosis" pitchFamily="2" charset="0"/>
              </a:rPr>
              <a:t>'No Meal’</a:t>
            </a:r>
            <a:r>
              <a:rPr lang="en-US" sz="1400" b="0" i="0" dirty="0">
                <a:solidFill>
                  <a:srgbClr val="000000"/>
                </a:solidFill>
                <a:effectLst/>
                <a:latin typeface="Dosis" pitchFamily="2" charset="0"/>
              </a:rPr>
              <a:t>.</a:t>
            </a:r>
            <a:endParaRPr lang="en-ID" sz="1400" b="1" dirty="0">
              <a:solidFill>
                <a:srgbClr val="000000"/>
              </a:solidFill>
              <a:latin typeface="+mj-lt"/>
            </a:endParaRPr>
          </a:p>
          <a:p>
            <a:pPr marL="114300" indent="0">
              <a:buNone/>
            </a:pPr>
            <a:endParaRPr lang="en-ID" sz="1400" b="1" i="0" dirty="0">
              <a:solidFill>
                <a:srgbClr val="000000"/>
              </a:solidFill>
              <a:effectLst/>
              <a:latin typeface="+mj-lt"/>
            </a:endParaRPr>
          </a:p>
          <a:p>
            <a:pPr marL="114300" indent="0">
              <a:buNone/>
            </a:pPr>
            <a:endParaRPr lang="en-ID" sz="1400" b="1" dirty="0">
              <a:solidFill>
                <a:srgbClr val="000000"/>
              </a:solidFill>
              <a:latin typeface="+mj-lt"/>
            </a:endParaRPr>
          </a:p>
          <a:p>
            <a:pPr marL="114300" indent="0">
              <a:buNone/>
            </a:pPr>
            <a:endParaRPr lang="en-ID" sz="1400" b="1" i="0" dirty="0">
              <a:solidFill>
                <a:srgbClr val="000000"/>
              </a:solidFill>
              <a:effectLst/>
              <a:latin typeface="+mj-lt"/>
            </a:endParaRPr>
          </a:p>
          <a:p>
            <a:pPr marL="114300" indent="0">
              <a:buNone/>
            </a:pPr>
            <a:endParaRPr lang="en-ID" sz="1400" b="1" dirty="0">
              <a:solidFill>
                <a:srgbClr val="000000"/>
              </a:solidFill>
              <a:latin typeface="+mj-lt"/>
            </a:endParaRPr>
          </a:p>
          <a:p>
            <a:pPr marL="114300" indent="0">
              <a:buNone/>
            </a:pPr>
            <a:endParaRPr lang="en-US" sz="1400" b="1" dirty="0">
              <a:solidFill>
                <a:schemeClr val="tx1"/>
              </a:solidFill>
              <a:latin typeface="+mj-lt"/>
            </a:endParaRPr>
          </a:p>
          <a:p>
            <a:pPr marL="114300" indent="0">
              <a:buNone/>
            </a:pPr>
            <a:r>
              <a:rPr lang="en-US" sz="1400" b="1" dirty="0" err="1">
                <a:solidFill>
                  <a:schemeClr val="tx1"/>
                </a:solidFill>
                <a:latin typeface="+mj-lt"/>
              </a:rPr>
              <a:t>Featues</a:t>
            </a:r>
            <a:r>
              <a:rPr lang="en-US" sz="1400" b="1" dirty="0">
                <a:solidFill>
                  <a:schemeClr val="tx1"/>
                </a:solidFill>
                <a:latin typeface="+mj-lt"/>
              </a:rPr>
              <a:t> Engineering </a:t>
            </a:r>
            <a:r>
              <a:rPr lang="en-ID" sz="1400" b="1" dirty="0">
                <a:solidFill>
                  <a:srgbClr val="000000"/>
                </a:solidFill>
                <a:latin typeface="+mj-lt"/>
              </a:rPr>
              <a:t>:</a:t>
            </a:r>
          </a:p>
          <a:p>
            <a:pPr marL="114300" indent="0">
              <a:buNone/>
            </a:pPr>
            <a:r>
              <a:rPr lang="en-US" sz="1400" dirty="0">
                <a:solidFill>
                  <a:srgbClr val="000000"/>
                </a:solidFill>
                <a:latin typeface="Dosis" pitchFamily="2" charset="0"/>
              </a:rPr>
              <a:t>Here, we will check the number of customers based on their orders, so customer categories need to be summed first. Afterward, we will calculate the total orders based on whether they are on weekends or weekdays. This will result in creating new features called </a:t>
            </a:r>
            <a:r>
              <a:rPr lang="en-US" sz="1400" b="1" dirty="0">
                <a:solidFill>
                  <a:srgbClr val="000000"/>
                </a:solidFill>
                <a:latin typeface="Dosis" pitchFamily="2" charset="0"/>
              </a:rPr>
              <a:t>"</a:t>
            </a:r>
            <a:r>
              <a:rPr lang="en-US" sz="1400" b="1" dirty="0" err="1">
                <a:solidFill>
                  <a:srgbClr val="000000"/>
                </a:solidFill>
                <a:latin typeface="Dosis" pitchFamily="2" charset="0"/>
              </a:rPr>
              <a:t>total_guests</a:t>
            </a:r>
            <a:r>
              <a:rPr lang="en-US" sz="1400" b="1" dirty="0">
                <a:solidFill>
                  <a:srgbClr val="000000"/>
                </a:solidFill>
                <a:latin typeface="Dosis" pitchFamily="2" charset="0"/>
              </a:rPr>
              <a:t>" </a:t>
            </a:r>
            <a:r>
              <a:rPr lang="en-US" sz="1400" dirty="0">
                <a:solidFill>
                  <a:srgbClr val="000000"/>
                </a:solidFill>
                <a:latin typeface="Dosis" pitchFamily="2" charset="0"/>
              </a:rPr>
              <a:t>and</a:t>
            </a:r>
            <a:r>
              <a:rPr lang="en-US" sz="1400" b="1" dirty="0">
                <a:solidFill>
                  <a:srgbClr val="000000"/>
                </a:solidFill>
                <a:latin typeface="Dosis" pitchFamily="2" charset="0"/>
              </a:rPr>
              <a:t> "</a:t>
            </a:r>
            <a:r>
              <a:rPr lang="en-US" sz="1400" b="1" dirty="0" err="1">
                <a:solidFill>
                  <a:srgbClr val="000000"/>
                </a:solidFill>
                <a:latin typeface="Dosis" pitchFamily="2" charset="0"/>
              </a:rPr>
              <a:t>stay_duration</a:t>
            </a:r>
            <a:r>
              <a:rPr lang="en-US" sz="1400" b="1" dirty="0">
                <a:solidFill>
                  <a:srgbClr val="000000"/>
                </a:solidFill>
                <a:latin typeface="Dosis" pitchFamily="2" charset="0"/>
              </a:rPr>
              <a:t>.“</a:t>
            </a:r>
          </a:p>
          <a:p>
            <a:pPr marL="114300" indent="0">
              <a:buNone/>
            </a:pPr>
            <a:endParaRPr lang="en-ID" sz="1400" b="1" dirty="0">
              <a:solidFill>
                <a:srgbClr val="000000"/>
              </a:solidFill>
              <a:latin typeface="Dosis" pitchFamily="2" charset="0"/>
            </a:endParaRPr>
          </a:p>
          <a:p>
            <a:pPr marL="114300" indent="0">
              <a:buNone/>
            </a:pPr>
            <a:r>
              <a:rPr lang="en-ID" sz="1200" dirty="0">
                <a:solidFill>
                  <a:srgbClr val="000000"/>
                </a:solidFill>
                <a:latin typeface="+mj-lt"/>
              </a:rPr>
              <a:t>*</a:t>
            </a:r>
            <a:r>
              <a:rPr lang="en-US" sz="1200" b="1" dirty="0">
                <a:solidFill>
                  <a:srgbClr val="000000"/>
                </a:solidFill>
                <a:latin typeface="+mj-lt"/>
              </a:rPr>
              <a:t>Next, we will perform filtering to display only the data that has a customer count based on orders (removing rows with a count of 0).</a:t>
            </a:r>
            <a:endParaRPr lang="en-ID" sz="1200" b="1" dirty="0">
              <a:solidFill>
                <a:schemeClr val="tx1"/>
              </a:solidFill>
              <a:latin typeface="+mj-lt"/>
            </a:endParaRPr>
          </a:p>
        </p:txBody>
      </p:sp>
      <p:sp>
        <p:nvSpPr>
          <p:cNvPr id="7" name="Google Shape;113;p27">
            <a:extLst>
              <a:ext uri="{FF2B5EF4-FFF2-40B4-BE49-F238E27FC236}">
                <a16:creationId xmlns:a16="http://schemas.microsoft.com/office/drawing/2014/main" id="{753A668D-4481-97DD-CD71-677B202F4468}"/>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pic>
        <p:nvPicPr>
          <p:cNvPr id="9" name="Picture 8">
            <a:extLst>
              <a:ext uri="{FF2B5EF4-FFF2-40B4-BE49-F238E27FC236}">
                <a16:creationId xmlns:a16="http://schemas.microsoft.com/office/drawing/2014/main" id="{D3B3020B-98DA-286F-DBFB-8F8376B620C6}"/>
              </a:ext>
            </a:extLst>
          </p:cNvPr>
          <p:cNvPicPr>
            <a:picLocks noChangeAspect="1"/>
          </p:cNvPicPr>
          <p:nvPr/>
        </p:nvPicPr>
        <p:blipFill>
          <a:blip r:embed="rId2"/>
          <a:stretch>
            <a:fillRect/>
          </a:stretch>
        </p:blipFill>
        <p:spPr>
          <a:xfrm>
            <a:off x="482644" y="1770484"/>
            <a:ext cx="1628822" cy="876422"/>
          </a:xfrm>
          <a:prstGeom prst="rect">
            <a:avLst/>
          </a:prstGeom>
        </p:spPr>
      </p:pic>
      <p:pic>
        <p:nvPicPr>
          <p:cNvPr id="11" name="Picture 10">
            <a:extLst>
              <a:ext uri="{FF2B5EF4-FFF2-40B4-BE49-F238E27FC236}">
                <a16:creationId xmlns:a16="http://schemas.microsoft.com/office/drawing/2014/main" id="{B9C9F63B-FB92-B759-BC84-A0C8902B41F5}"/>
              </a:ext>
            </a:extLst>
          </p:cNvPr>
          <p:cNvPicPr>
            <a:picLocks noChangeAspect="1"/>
          </p:cNvPicPr>
          <p:nvPr/>
        </p:nvPicPr>
        <p:blipFill>
          <a:blip r:embed="rId3"/>
          <a:stretch>
            <a:fillRect/>
          </a:stretch>
        </p:blipFill>
        <p:spPr>
          <a:xfrm>
            <a:off x="4043666" y="1770483"/>
            <a:ext cx="1857634" cy="876422"/>
          </a:xfrm>
          <a:prstGeom prst="rect">
            <a:avLst/>
          </a:prstGeom>
        </p:spPr>
      </p:pic>
      <p:sp>
        <p:nvSpPr>
          <p:cNvPr id="12" name="Arrow: Right 11">
            <a:extLst>
              <a:ext uri="{FF2B5EF4-FFF2-40B4-BE49-F238E27FC236}">
                <a16:creationId xmlns:a16="http://schemas.microsoft.com/office/drawing/2014/main" id="{053AE07F-AD13-9EA7-9FA0-065ECAA7776A}"/>
              </a:ext>
            </a:extLst>
          </p:cNvPr>
          <p:cNvSpPr/>
          <p:nvPr/>
        </p:nvSpPr>
        <p:spPr>
          <a:xfrm>
            <a:off x="2784823" y="1916430"/>
            <a:ext cx="538619" cy="317065"/>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26B74A99-A894-78DB-43CD-D1AB891D1C85}"/>
              </a:ext>
            </a:extLst>
          </p:cNvPr>
          <p:cNvSpPr txBox="1"/>
          <p:nvPr/>
        </p:nvSpPr>
        <p:spPr>
          <a:xfrm>
            <a:off x="6439191" y="4881890"/>
            <a:ext cx="2844412" cy="261610"/>
          </a:xfrm>
          <a:prstGeom prst="rect">
            <a:avLst/>
          </a:prstGeom>
          <a:noFill/>
        </p:spPr>
        <p:txBody>
          <a:bodyPr wrap="square">
            <a:spAutoFit/>
          </a:bodyPr>
          <a:lstStyle/>
          <a:p>
            <a:r>
              <a:rPr lang="en-US" sz="1050" b="1" dirty="0">
                <a:latin typeface="Helvetica Neue"/>
              </a:rPr>
              <a:t>C</a:t>
            </a:r>
            <a:r>
              <a:rPr lang="en-ID" sz="1050" b="1" dirty="0">
                <a:latin typeface="Helvetica Neue"/>
              </a:rPr>
              <a:t>ode </a:t>
            </a:r>
            <a:r>
              <a:rPr lang="en-ID" sz="1050" b="1" dirty="0" err="1">
                <a:latin typeface="Helvetica Neue"/>
              </a:rPr>
              <a:t>selengkapnya</a:t>
            </a:r>
            <a:r>
              <a:rPr lang="en-ID" sz="1050" b="1" dirty="0">
                <a:latin typeface="Helvetica Neue"/>
              </a:rPr>
              <a:t> </a:t>
            </a:r>
            <a:r>
              <a:rPr lang="en-ID" sz="1050" b="1" dirty="0" err="1">
                <a:latin typeface="Helvetica Neue"/>
              </a:rPr>
              <a:t>bisa</a:t>
            </a:r>
            <a:r>
              <a:rPr lang="en-ID" sz="1050" b="1" dirty="0">
                <a:latin typeface="Helvetica Neue"/>
              </a:rPr>
              <a:t> di </a:t>
            </a:r>
            <a:r>
              <a:rPr lang="en-ID" sz="1050" b="1" dirty="0" err="1">
                <a:latin typeface="Helvetica Neue"/>
              </a:rPr>
              <a:t>cek</a:t>
            </a:r>
            <a:r>
              <a:rPr lang="en-ID" sz="1050" b="1" dirty="0">
                <a:latin typeface="Helvetica Neue"/>
              </a:rPr>
              <a:t> </a:t>
            </a:r>
            <a:r>
              <a:rPr lang="en-ID" sz="1050" b="1" dirty="0" err="1">
                <a:latin typeface="Helvetica Neue"/>
                <a:hlinkClick r:id="rId4"/>
              </a:rPr>
              <a:t>disini</a:t>
            </a:r>
            <a:endParaRPr lang="en-ID" sz="1050" dirty="0"/>
          </a:p>
        </p:txBody>
      </p:sp>
    </p:spTree>
    <p:extLst>
      <p:ext uri="{BB962C8B-B14F-4D97-AF65-F5344CB8AC3E}">
        <p14:creationId xmlns:p14="http://schemas.microsoft.com/office/powerpoint/2010/main" val="4214716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Monthly Hotel Booking Analysis Based on Hotel Type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chemeClr val="dk1"/>
                </a:solidFill>
              </a:rPr>
              <a:t>Masukkan grafik visualisasi pada tugas ini, kemudian tuliskan pula hasil analisismu, insight apa saja yang kamu dapatkan.</a:t>
            </a:r>
            <a:endParaRPr sz="1500">
              <a:solidFill>
                <a:schemeClr val="dk1"/>
              </a:solidFill>
            </a:endParaRPr>
          </a:p>
        </p:txBody>
      </p:sp>
      <p:pic>
        <p:nvPicPr>
          <p:cNvPr id="6" name="Picture 5">
            <a:extLst>
              <a:ext uri="{FF2B5EF4-FFF2-40B4-BE49-F238E27FC236}">
                <a16:creationId xmlns:a16="http://schemas.microsoft.com/office/drawing/2014/main" id="{1D29C1EF-6914-215A-C2A1-247777DE281F}"/>
              </a:ext>
            </a:extLst>
          </p:cNvPr>
          <p:cNvPicPr>
            <a:picLocks noChangeAspect="1"/>
          </p:cNvPicPr>
          <p:nvPr/>
        </p:nvPicPr>
        <p:blipFill>
          <a:blip r:embed="rId3"/>
          <a:stretch>
            <a:fillRect/>
          </a:stretch>
        </p:blipFill>
        <p:spPr>
          <a:xfrm>
            <a:off x="89360" y="722759"/>
            <a:ext cx="8965279" cy="39539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500" b="1" dirty="0">
                <a:solidFill>
                  <a:schemeClr val="dk1"/>
                </a:solidFill>
                <a:latin typeface="Dosis" pitchFamily="2" charset="0"/>
              </a:rPr>
              <a:t>Interpretation:</a:t>
            </a:r>
          </a:p>
          <a:p>
            <a:pPr marL="285750" indent="-285750">
              <a:spcAft>
                <a:spcPts val="1200"/>
              </a:spcAft>
              <a:buSzPct val="80000"/>
            </a:pPr>
            <a:r>
              <a:rPr lang="en-US" sz="1500" dirty="0">
                <a:solidFill>
                  <a:schemeClr val="dk1"/>
                </a:solidFill>
                <a:latin typeface="Dosis" pitchFamily="2" charset="0"/>
              </a:rPr>
              <a:t>At the beginning of the year, it can be observed that the average hotel bookings experienced a decline, specifically </a:t>
            </a:r>
            <a:r>
              <a:rPr lang="en-US" sz="1500" b="1" dirty="0">
                <a:solidFill>
                  <a:schemeClr val="dk1"/>
                </a:solidFill>
                <a:latin typeface="Dosis" pitchFamily="2" charset="0"/>
              </a:rPr>
              <a:t>from February to March</a:t>
            </a:r>
            <a:r>
              <a:rPr lang="en-US" sz="1500" dirty="0">
                <a:solidFill>
                  <a:schemeClr val="dk1"/>
                </a:solidFill>
                <a:latin typeface="Dosis" pitchFamily="2" charset="0"/>
              </a:rPr>
              <a:t>. This trend is consistent for both types of hotels. This decrease may be attributed to the start of academic activities in schools/universities and offices, leading to fewer hotel bookings.</a:t>
            </a:r>
          </a:p>
          <a:p>
            <a:pPr marL="285750" indent="-285750">
              <a:spcAft>
                <a:spcPts val="1200"/>
              </a:spcAft>
              <a:buSzPct val="80000"/>
            </a:pPr>
            <a:r>
              <a:rPr lang="en-US" sz="1500" dirty="0">
                <a:solidFill>
                  <a:schemeClr val="dk1"/>
                </a:solidFill>
                <a:latin typeface="Dosis" pitchFamily="2" charset="0"/>
              </a:rPr>
              <a:t>The peak increase in average bookings occurs in </a:t>
            </a:r>
            <a:r>
              <a:rPr lang="en-US" sz="1500" b="1" dirty="0">
                <a:solidFill>
                  <a:schemeClr val="dk1"/>
                </a:solidFill>
                <a:latin typeface="Dosis" pitchFamily="2" charset="0"/>
              </a:rPr>
              <a:t>July</a:t>
            </a:r>
            <a:r>
              <a:rPr lang="en-US" sz="1500" dirty="0">
                <a:solidFill>
                  <a:schemeClr val="dk1"/>
                </a:solidFill>
                <a:latin typeface="Dosis" pitchFamily="2" charset="0"/>
              </a:rPr>
              <a:t>, with a continuous rise starting from </a:t>
            </a:r>
            <a:r>
              <a:rPr lang="en-US" sz="1500" b="1" dirty="0">
                <a:solidFill>
                  <a:schemeClr val="dk1"/>
                </a:solidFill>
                <a:latin typeface="Dosis" pitchFamily="2" charset="0"/>
              </a:rPr>
              <a:t>May to July</a:t>
            </a:r>
            <a:r>
              <a:rPr lang="en-US" sz="1500" dirty="0">
                <a:solidFill>
                  <a:schemeClr val="dk1"/>
                </a:solidFill>
                <a:latin typeface="Dosis" pitchFamily="2" charset="0"/>
              </a:rPr>
              <a:t>. During this period, it is the mid-year holiday or mid-semester break, prompting many people to take vacations, resulting in increased hotel bookings.</a:t>
            </a:r>
          </a:p>
          <a:p>
            <a:pPr marL="285750" indent="-285750">
              <a:spcAft>
                <a:spcPts val="1200"/>
              </a:spcAft>
              <a:buSzPct val="80000"/>
            </a:pPr>
            <a:r>
              <a:rPr lang="en-US" sz="1500" dirty="0">
                <a:solidFill>
                  <a:schemeClr val="dk1"/>
                </a:solidFill>
                <a:latin typeface="Dosis" pitchFamily="2" charset="0"/>
              </a:rPr>
              <a:t>Towards the end of the year, the trends for city and resort hotels diverge. </a:t>
            </a:r>
            <a:r>
              <a:rPr lang="en-US" sz="1500" b="1" dirty="0">
                <a:solidFill>
                  <a:schemeClr val="dk1"/>
                </a:solidFill>
                <a:latin typeface="Dosis" pitchFamily="2" charset="0"/>
              </a:rPr>
              <a:t>City hotels experience a slight decrease in average bookings</a:t>
            </a:r>
            <a:r>
              <a:rPr lang="en-US" sz="1500" dirty="0">
                <a:solidFill>
                  <a:schemeClr val="dk1"/>
                </a:solidFill>
                <a:latin typeface="Dosis" pitchFamily="2" charset="0"/>
              </a:rPr>
              <a:t>, although not significantly compared to the previous month. </a:t>
            </a:r>
            <a:r>
              <a:rPr lang="en-US" sz="1500" b="1" dirty="0">
                <a:solidFill>
                  <a:schemeClr val="dk1"/>
                </a:solidFill>
                <a:latin typeface="Dosis" pitchFamily="2" charset="0"/>
              </a:rPr>
              <a:t>Meanwhile, Resort hotels see a slight increase</a:t>
            </a:r>
            <a:r>
              <a:rPr lang="en-US" sz="1500" dirty="0">
                <a:solidFill>
                  <a:schemeClr val="dk1"/>
                </a:solidFill>
                <a:latin typeface="Dosis" pitchFamily="2" charset="0"/>
              </a:rPr>
              <a:t>, although it is not highly significant either.</a:t>
            </a:r>
            <a:endParaRPr sz="1500" dirty="0">
              <a:solidFill>
                <a:schemeClr val="dk1"/>
              </a:solidFill>
              <a:latin typeface="Dosis" pitchFamily="2" charset="0"/>
            </a:endParaRPr>
          </a:p>
        </p:txBody>
      </p:sp>
      <p:sp>
        <p:nvSpPr>
          <p:cNvPr id="3" name="TextBox 2">
            <a:extLst>
              <a:ext uri="{FF2B5EF4-FFF2-40B4-BE49-F238E27FC236}">
                <a16:creationId xmlns:a16="http://schemas.microsoft.com/office/drawing/2014/main" id="{7249CC18-F8A2-0D19-CF53-B055267B6C6F}"/>
              </a:ext>
            </a:extLst>
          </p:cNvPr>
          <p:cNvSpPr txBox="1"/>
          <p:nvPr/>
        </p:nvSpPr>
        <p:spPr>
          <a:xfrm>
            <a:off x="6198577" y="4783875"/>
            <a:ext cx="2831123" cy="307777"/>
          </a:xfrm>
          <a:prstGeom prst="rect">
            <a:avLst/>
          </a:prstGeom>
          <a:noFill/>
        </p:spPr>
        <p:txBody>
          <a:bodyPr wrap="square">
            <a:spAutoFit/>
          </a:bodyPr>
          <a:lstStyle/>
          <a:p>
            <a:pPr algn="r"/>
            <a:r>
              <a:rPr lang="en" dirty="0">
                <a:solidFill>
                  <a:schemeClr val="dk1"/>
                </a:solidFill>
                <a:latin typeface="Dosis" pitchFamily="2" charset="0"/>
              </a:rPr>
              <a:t>Code selengkapnya bisa dilihat </a:t>
            </a:r>
            <a:r>
              <a:rPr lang="en" dirty="0">
                <a:solidFill>
                  <a:schemeClr val="dk1"/>
                </a:solidFill>
                <a:latin typeface="Dosis" pitchFamily="2" charset="0"/>
                <a:hlinkClick r:id="rId3"/>
              </a:rPr>
              <a:t>disini</a:t>
            </a:r>
            <a:endParaRPr lang="en-ID" dirty="0">
              <a:latin typeface="Dosis" pitchFamily="2" charset="0"/>
            </a:endParaRPr>
          </a:p>
        </p:txBody>
      </p:sp>
    </p:spTree>
    <p:extLst>
      <p:ext uri="{BB962C8B-B14F-4D97-AF65-F5344CB8AC3E}">
        <p14:creationId xmlns:p14="http://schemas.microsoft.com/office/powerpoint/2010/main" val="3668557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Impact Analysis of Stay Duration on Hotel Bookings Cancellation Rates</a:t>
            </a:r>
            <a:endParaRPr sz="1798" b="1" dirty="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B9D5C824-4383-6C90-C488-7F96F1360121}"/>
              </a:ext>
            </a:extLst>
          </p:cNvPr>
          <p:cNvPicPr>
            <a:picLocks noChangeAspect="1"/>
          </p:cNvPicPr>
          <p:nvPr/>
        </p:nvPicPr>
        <p:blipFill>
          <a:blip r:embed="rId3"/>
          <a:stretch>
            <a:fillRect/>
          </a:stretch>
        </p:blipFill>
        <p:spPr>
          <a:xfrm>
            <a:off x="202784" y="641173"/>
            <a:ext cx="8738432" cy="43426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ext Placeholder 3">
            <a:extLst>
              <a:ext uri="{FF2B5EF4-FFF2-40B4-BE49-F238E27FC236}">
                <a16:creationId xmlns:a16="http://schemas.microsoft.com/office/drawing/2014/main" id="{6F1E0000-F912-13ED-DC77-9DDE8D961EA8}"/>
              </a:ext>
            </a:extLst>
          </p:cNvPr>
          <p:cNvSpPr>
            <a:spLocks noGrp="1"/>
          </p:cNvSpPr>
          <p:nvPr>
            <p:ph type="body" idx="1"/>
          </p:nvPr>
        </p:nvSpPr>
        <p:spPr>
          <a:xfrm>
            <a:off x="311700" y="958362"/>
            <a:ext cx="8520600" cy="3610513"/>
          </a:xfrm>
        </p:spPr>
        <p:txBody>
          <a:bodyPr>
            <a:normAutofit/>
          </a:bodyPr>
          <a:lstStyle/>
          <a:p>
            <a:pPr marL="114300" indent="0">
              <a:buSzPct val="90000"/>
              <a:buNone/>
            </a:pPr>
            <a:r>
              <a:rPr lang="en-US" sz="1600" b="1" dirty="0">
                <a:solidFill>
                  <a:schemeClr val="tx1"/>
                </a:solidFill>
                <a:latin typeface="Dosis" pitchFamily="2" charset="0"/>
              </a:rPr>
              <a:t>Interpretation:</a:t>
            </a:r>
          </a:p>
          <a:p>
            <a:pPr marL="114300" indent="0">
              <a:buSzPct val="90000"/>
              <a:buNone/>
            </a:pPr>
            <a:endParaRPr lang="en-US" sz="1600" b="1" dirty="0">
              <a:solidFill>
                <a:schemeClr val="tx1"/>
              </a:solidFill>
              <a:latin typeface="Dosis" pitchFamily="2" charset="0"/>
            </a:endParaRPr>
          </a:p>
          <a:p>
            <a:pPr>
              <a:buSzPct val="90000"/>
            </a:pPr>
            <a:r>
              <a:rPr lang="en-US" sz="1600" b="1" dirty="0">
                <a:solidFill>
                  <a:schemeClr val="tx1"/>
                </a:solidFill>
                <a:latin typeface="Dosis" pitchFamily="2" charset="0"/>
              </a:rPr>
              <a:t>Cancellation rates for City Hotels show a significant </a:t>
            </a:r>
            <a:r>
              <a:rPr lang="en-US" sz="1600" dirty="0">
                <a:solidFill>
                  <a:schemeClr val="tx1"/>
                </a:solidFill>
                <a:latin typeface="Dosis" pitchFamily="2" charset="0"/>
              </a:rPr>
              <a:t>variation when analyzed based on the length of stay, with a similar </a:t>
            </a:r>
            <a:r>
              <a:rPr lang="en-US" sz="1600" b="1" dirty="0">
                <a:solidFill>
                  <a:schemeClr val="tx1"/>
                </a:solidFill>
                <a:latin typeface="Dosis" pitchFamily="2" charset="0"/>
              </a:rPr>
              <a:t>but not highly significant trend </a:t>
            </a:r>
            <a:r>
              <a:rPr lang="en-US" sz="1600" dirty="0">
                <a:solidFill>
                  <a:schemeClr val="tx1"/>
                </a:solidFill>
                <a:latin typeface="Dosis" pitchFamily="2" charset="0"/>
              </a:rPr>
              <a:t>observed for Resort Hotels.</a:t>
            </a:r>
          </a:p>
          <a:p>
            <a:pPr>
              <a:buSzPct val="90000"/>
            </a:pPr>
            <a:endParaRPr lang="en-US" sz="1600" dirty="0">
              <a:solidFill>
                <a:schemeClr val="tx1"/>
              </a:solidFill>
              <a:latin typeface="Dosis" pitchFamily="2" charset="0"/>
            </a:endParaRPr>
          </a:p>
          <a:p>
            <a:pPr>
              <a:buSzPct val="90000"/>
            </a:pPr>
            <a:r>
              <a:rPr lang="en-US" sz="1600" dirty="0">
                <a:solidFill>
                  <a:schemeClr val="tx1"/>
                </a:solidFill>
                <a:latin typeface="Dosis" pitchFamily="2" charset="0"/>
              </a:rPr>
              <a:t>The highest cancellation rate for City Hotels occurs for </a:t>
            </a:r>
            <a:r>
              <a:rPr lang="en-US" sz="1600" b="1" dirty="0">
                <a:solidFill>
                  <a:schemeClr val="tx1"/>
                </a:solidFill>
                <a:latin typeface="Dosis" pitchFamily="2" charset="0"/>
              </a:rPr>
              <a:t>stays longer than 4 weeks</a:t>
            </a:r>
            <a:r>
              <a:rPr lang="en-US" sz="1600" dirty="0">
                <a:solidFill>
                  <a:schemeClr val="tx1"/>
                </a:solidFill>
                <a:latin typeface="Dosis" pitchFamily="2" charset="0"/>
              </a:rPr>
              <a:t>, whereas for Resort Hotels, the highest cancellation rate is seen for </a:t>
            </a:r>
            <a:r>
              <a:rPr lang="en-US" sz="1600" b="1" dirty="0">
                <a:solidFill>
                  <a:schemeClr val="tx1"/>
                </a:solidFill>
                <a:latin typeface="Dosis" pitchFamily="2" charset="0"/>
              </a:rPr>
              <a:t>stays of 3 weeks</a:t>
            </a:r>
            <a:r>
              <a:rPr lang="en-US" sz="1600" dirty="0">
                <a:solidFill>
                  <a:schemeClr val="tx1"/>
                </a:solidFill>
                <a:latin typeface="Dosis" pitchFamily="2" charset="0"/>
              </a:rPr>
              <a:t>.</a:t>
            </a:r>
          </a:p>
          <a:p>
            <a:pPr>
              <a:buSzPct val="90000"/>
            </a:pPr>
            <a:endParaRPr lang="en-US" sz="1600" dirty="0">
              <a:solidFill>
                <a:schemeClr val="tx1"/>
              </a:solidFill>
              <a:latin typeface="Dosis" pitchFamily="2" charset="0"/>
            </a:endParaRPr>
          </a:p>
          <a:p>
            <a:pPr>
              <a:buSzPct val="90000"/>
            </a:pPr>
            <a:r>
              <a:rPr lang="en-US" sz="1600" dirty="0">
                <a:solidFill>
                  <a:schemeClr val="tx1"/>
                </a:solidFill>
                <a:latin typeface="Dosis" pitchFamily="2" charset="0"/>
              </a:rPr>
              <a:t>Both types of hotels, City and Resort, exhibit a </a:t>
            </a:r>
            <a:r>
              <a:rPr lang="en-US" sz="1600" b="1" dirty="0">
                <a:solidFill>
                  <a:schemeClr val="tx1"/>
                </a:solidFill>
                <a:latin typeface="Dosis" pitchFamily="2" charset="0"/>
              </a:rPr>
              <a:t>positive correlation between the length of stay and the cancellation percentage</a:t>
            </a:r>
            <a:r>
              <a:rPr lang="en-US" sz="1600" dirty="0">
                <a:solidFill>
                  <a:schemeClr val="tx1"/>
                </a:solidFill>
                <a:latin typeface="Dosis" pitchFamily="2" charset="0"/>
              </a:rPr>
              <a:t>. This means that as customers stay for a longer duration, the cancellation rate tends to increase.</a:t>
            </a:r>
            <a:endParaRPr lang="en-ID" sz="1600" dirty="0">
              <a:solidFill>
                <a:schemeClr val="tx1"/>
              </a:solidFill>
              <a:latin typeface="Dosis" pitchFamily="2" charset="0"/>
            </a:endParaRPr>
          </a:p>
        </p:txBody>
      </p:sp>
      <p:sp>
        <p:nvSpPr>
          <p:cNvPr id="7" name="Google Shape;54;p13">
            <a:extLst>
              <a:ext uri="{FF2B5EF4-FFF2-40B4-BE49-F238E27FC236}">
                <a16:creationId xmlns:a16="http://schemas.microsoft.com/office/drawing/2014/main" id="{BDD4CE22-A305-D246-822C-CF41596D73B5}"/>
              </a:ext>
            </a:extLst>
          </p:cNvPr>
          <p:cNvSpPr txBox="1">
            <a:spLocks/>
          </p:cNvSpPr>
          <p:nvPr/>
        </p:nvSpPr>
        <p:spPr>
          <a:xfrm>
            <a:off x="0" y="-14775"/>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a:latin typeface="Roboto"/>
                <a:ea typeface="Roboto"/>
                <a:cs typeface="Roboto"/>
                <a:sym typeface="Roboto"/>
              </a:rPr>
              <a:t>Impact Analysis of Stay Duration on Hotel Bookings Cancellation Rates</a:t>
            </a:r>
            <a:endParaRPr lang="en-US" sz="1798" b="1" dirty="0">
              <a:latin typeface="Roboto"/>
              <a:ea typeface="Roboto"/>
              <a:cs typeface="Roboto"/>
              <a:sym typeface="Roboto"/>
            </a:endParaRPr>
          </a:p>
        </p:txBody>
      </p:sp>
      <p:sp>
        <p:nvSpPr>
          <p:cNvPr id="9" name="TextBox 8">
            <a:extLst>
              <a:ext uri="{FF2B5EF4-FFF2-40B4-BE49-F238E27FC236}">
                <a16:creationId xmlns:a16="http://schemas.microsoft.com/office/drawing/2014/main" id="{CE6BC0DC-EFD3-F20E-5DAF-0496D55FA49D}"/>
              </a:ext>
            </a:extLst>
          </p:cNvPr>
          <p:cNvSpPr txBox="1"/>
          <p:nvPr/>
        </p:nvSpPr>
        <p:spPr>
          <a:xfrm>
            <a:off x="6348046" y="4831928"/>
            <a:ext cx="2734408" cy="292388"/>
          </a:xfrm>
          <a:prstGeom prst="rect">
            <a:avLst/>
          </a:prstGeom>
          <a:noFill/>
        </p:spPr>
        <p:txBody>
          <a:bodyPr wrap="square">
            <a:spAutoFit/>
          </a:bodyPr>
          <a:lstStyle/>
          <a:p>
            <a:pPr algn="r">
              <a:buSzPct val="90000"/>
            </a:pPr>
            <a:r>
              <a:rPr lang="en-ID" sz="1300" dirty="0">
                <a:solidFill>
                  <a:schemeClr val="tx1"/>
                </a:solidFill>
                <a:latin typeface="Dosis" pitchFamily="2" charset="0"/>
              </a:rPr>
              <a:t>Code </a:t>
            </a:r>
            <a:r>
              <a:rPr lang="en-ID" sz="1300" dirty="0" err="1">
                <a:solidFill>
                  <a:schemeClr val="tx1"/>
                </a:solidFill>
                <a:latin typeface="Dosis" pitchFamily="2" charset="0"/>
              </a:rPr>
              <a:t>selengkapnya</a:t>
            </a:r>
            <a:r>
              <a:rPr lang="en-ID" sz="1300" dirty="0">
                <a:solidFill>
                  <a:schemeClr val="tx1"/>
                </a:solidFill>
                <a:latin typeface="Dosis" pitchFamily="2" charset="0"/>
              </a:rPr>
              <a:t> </a:t>
            </a:r>
            <a:r>
              <a:rPr lang="en-ID" sz="1300" dirty="0" err="1">
                <a:solidFill>
                  <a:schemeClr val="tx1"/>
                </a:solidFill>
                <a:latin typeface="Dosis" pitchFamily="2" charset="0"/>
              </a:rPr>
              <a:t>bisa</a:t>
            </a:r>
            <a:r>
              <a:rPr lang="en-ID" sz="1300" dirty="0">
                <a:solidFill>
                  <a:schemeClr val="tx1"/>
                </a:solidFill>
                <a:latin typeface="Dosis" pitchFamily="2" charset="0"/>
              </a:rPr>
              <a:t> </a:t>
            </a:r>
            <a:r>
              <a:rPr lang="en-ID" sz="1300" dirty="0" err="1">
                <a:solidFill>
                  <a:schemeClr val="tx1"/>
                </a:solidFill>
                <a:latin typeface="Dosis" pitchFamily="2" charset="0"/>
              </a:rPr>
              <a:t>dilihat</a:t>
            </a:r>
            <a:r>
              <a:rPr lang="en-ID" sz="1300" dirty="0">
                <a:solidFill>
                  <a:schemeClr val="tx1"/>
                </a:solidFill>
                <a:latin typeface="Dosis" pitchFamily="2" charset="0"/>
              </a:rPr>
              <a:t> </a:t>
            </a:r>
            <a:r>
              <a:rPr lang="en-ID" sz="1300" dirty="0" err="1">
                <a:solidFill>
                  <a:schemeClr val="tx1"/>
                </a:solidFill>
                <a:latin typeface="Dosis" pitchFamily="2" charset="0"/>
                <a:hlinkClick r:id="rId3"/>
              </a:rPr>
              <a:t>disini</a:t>
            </a:r>
            <a:endParaRPr lang="en-ID" sz="1300" dirty="0">
              <a:solidFill>
                <a:schemeClr val="tx1"/>
              </a:solidFill>
              <a:latin typeface="Dosis" pitchFamily="2" charset="0"/>
            </a:endParaRPr>
          </a:p>
        </p:txBody>
      </p:sp>
    </p:spTree>
    <p:extLst>
      <p:ext uri="{BB962C8B-B14F-4D97-AF65-F5344CB8AC3E}">
        <p14:creationId xmlns:p14="http://schemas.microsoft.com/office/powerpoint/2010/main" val="7957140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1196</Words>
  <Application>Microsoft Office PowerPoint</Application>
  <PresentationFormat>On-screen Show (16:9)</PresentationFormat>
  <Paragraphs>81</Paragraphs>
  <Slides>11</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Dosis</vt:lpstr>
      <vt:lpstr>Helvetica Neue</vt:lpstr>
      <vt:lpstr>Nunito</vt:lpstr>
      <vt:lpstr>Arial</vt:lpstr>
      <vt:lpstr>Roboto</vt:lpstr>
      <vt:lpstr>Dosis-Bold</vt:lpstr>
      <vt:lpstr>Dosis-Regular</vt:lpstr>
      <vt:lpstr>Simple Light</vt:lpstr>
      <vt:lpstr>Simple Light</vt:lpstr>
      <vt:lpstr>Investigate Business Hotel using Data Visualization </vt:lpstr>
      <vt:lpstr>Business Understanding</vt:lpstr>
      <vt:lpstr>Data Preprocessing</vt:lpstr>
      <vt:lpstr>Data Preprocessing</vt:lpstr>
      <vt:lpstr>Data Preprocessing</vt:lpstr>
      <vt:lpstr>Monthly Hotel Booking Analysis Based on Hotel Type</vt:lpstr>
      <vt:lpstr>Monthly Hotel Booking Analysis Based on Hotel Type</vt:lpstr>
      <vt:lpstr>Impact Analysis of Stay Duration on Hotel Bookings Cancellation Rates</vt:lpstr>
      <vt:lpstr>PowerPoint Presentation</vt:lpstr>
      <vt:lpstr>Impact Analysis of Lead Time on Hotel Bookings Cancellation Rate</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dc:title>
  <dc:creator>Al Qarani</dc:creator>
  <cp:lastModifiedBy>Muhammad Aqajahs Al Qarani</cp:lastModifiedBy>
  <cp:revision>17</cp:revision>
  <dcterms:modified xsi:type="dcterms:W3CDTF">2023-10-04T05:56:45Z</dcterms:modified>
</cp:coreProperties>
</file>